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86" r:id="rId2"/>
  </p:sldMasterIdLst>
  <p:notesMasterIdLst>
    <p:notesMasterId r:id="rId58"/>
  </p:notesMasterIdLst>
  <p:sldIdLst>
    <p:sldId id="521" r:id="rId3"/>
    <p:sldId id="1300" r:id="rId4"/>
    <p:sldId id="927" r:id="rId5"/>
    <p:sldId id="804" r:id="rId6"/>
    <p:sldId id="1571" r:id="rId7"/>
    <p:sldId id="1292" r:id="rId8"/>
    <p:sldId id="1506" r:id="rId9"/>
    <p:sldId id="1121" r:id="rId10"/>
    <p:sldId id="1122" r:id="rId11"/>
    <p:sldId id="1194" r:id="rId12"/>
    <p:sldId id="1402" r:id="rId13"/>
    <p:sldId id="1242" r:id="rId14"/>
    <p:sldId id="1367" r:id="rId15"/>
    <p:sldId id="1206" r:id="rId16"/>
    <p:sldId id="1429" r:id="rId17"/>
    <p:sldId id="1137" r:id="rId18"/>
    <p:sldId id="1557" r:id="rId19"/>
    <p:sldId id="1338" r:id="rId20"/>
    <p:sldId id="1561" r:id="rId21"/>
    <p:sldId id="1562" r:id="rId22"/>
    <p:sldId id="1563" r:id="rId23"/>
    <p:sldId id="1564" r:id="rId24"/>
    <p:sldId id="1301" r:id="rId25"/>
    <p:sldId id="1508" r:id="rId26"/>
    <p:sldId id="1514" r:id="rId27"/>
    <p:sldId id="1339" r:id="rId28"/>
    <p:sldId id="1193" r:id="rId29"/>
    <p:sldId id="1523" r:id="rId30"/>
    <p:sldId id="1525" r:id="rId31"/>
    <p:sldId id="1517" r:id="rId32"/>
    <p:sldId id="1519" r:id="rId33"/>
    <p:sldId id="1520" r:id="rId34"/>
    <p:sldId id="1522" r:id="rId35"/>
    <p:sldId id="1504" r:id="rId36"/>
    <p:sldId id="1207" r:id="rId37"/>
    <p:sldId id="1409" r:id="rId38"/>
    <p:sldId id="1192" r:id="rId39"/>
    <p:sldId id="1464" r:id="rId40"/>
    <p:sldId id="1497" r:id="rId41"/>
    <p:sldId id="1526" r:id="rId42"/>
    <p:sldId id="1527" r:id="rId43"/>
    <p:sldId id="1529" r:id="rId44"/>
    <p:sldId id="1297" r:id="rId45"/>
    <p:sldId id="1474" r:id="rId46"/>
    <p:sldId id="1556" r:id="rId47"/>
    <p:sldId id="1552" r:id="rId48"/>
    <p:sldId id="1550" r:id="rId49"/>
    <p:sldId id="1494" r:id="rId50"/>
    <p:sldId id="1572" r:id="rId51"/>
    <p:sldId id="1573" r:id="rId52"/>
    <p:sldId id="1574" r:id="rId53"/>
    <p:sldId id="1565" r:id="rId54"/>
    <p:sldId id="1566" r:id="rId55"/>
    <p:sldId id="1567" r:id="rId56"/>
    <p:sldId id="1568" r:id="rId57"/>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0000"/>
    <a:srgbClr val="CC0000"/>
    <a:srgbClr val="D01406"/>
    <a:srgbClr val="F5F5F5"/>
    <a:srgbClr val="D16D6D"/>
    <a:srgbClr val="C34141"/>
    <a:srgbClr val="CD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3" autoAdjust="0"/>
    <p:restoredTop sz="94532" autoAdjust="0"/>
  </p:normalViewPr>
  <p:slideViewPr>
    <p:cSldViewPr>
      <p:cViewPr>
        <p:scale>
          <a:sx n="75" d="100"/>
          <a:sy n="75" d="100"/>
        </p:scale>
        <p:origin x="-81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4283" cy="495190"/>
          </a:xfrm>
          <a:prstGeom prst="rect">
            <a:avLst/>
          </a:prstGeom>
        </p:spPr>
        <p:txBody>
          <a:bodyPr vert="horz" lIns="90955" tIns="45478" rIns="90955" bIns="45478" rtlCol="0"/>
          <a:lstStyle>
            <a:lvl1pPr algn="l">
              <a:defRPr sz="1200"/>
            </a:lvl1pPr>
          </a:lstStyle>
          <a:p>
            <a:pPr>
              <a:defRPr/>
            </a:pPr>
            <a:endParaRPr lang="el-GR"/>
          </a:p>
        </p:txBody>
      </p:sp>
      <p:sp>
        <p:nvSpPr>
          <p:cNvPr id="3" name="2 - Θέση ημερομηνίας"/>
          <p:cNvSpPr>
            <a:spLocks noGrp="1"/>
          </p:cNvSpPr>
          <p:nvPr>
            <p:ph type="dt" idx="1"/>
          </p:nvPr>
        </p:nvSpPr>
        <p:spPr>
          <a:xfrm>
            <a:off x="3850217" y="0"/>
            <a:ext cx="2942711" cy="495190"/>
          </a:xfrm>
          <a:prstGeom prst="rect">
            <a:avLst/>
          </a:prstGeom>
        </p:spPr>
        <p:txBody>
          <a:bodyPr vert="horz" lIns="90955" tIns="45478" rIns="90955" bIns="45478" rtlCol="0"/>
          <a:lstStyle>
            <a:lvl1pPr algn="r">
              <a:defRPr sz="1200"/>
            </a:lvl1pPr>
          </a:lstStyle>
          <a:p>
            <a:pPr>
              <a:defRPr/>
            </a:pPr>
            <a:fld id="{213CB640-8568-4768-A1B7-E034EEC739D0}" type="datetimeFigureOut">
              <a:rPr lang="el-GR"/>
              <a:pPr>
                <a:defRPr/>
              </a:pPr>
              <a:t>11/3/2013</a:t>
            </a:fld>
            <a:endParaRPr lang="el-GR" dirty="0"/>
          </a:p>
        </p:txBody>
      </p:sp>
      <p:sp>
        <p:nvSpPr>
          <p:cNvPr id="4" name="3 - Θέση εικόνας διαφάνειας"/>
          <p:cNvSpPr>
            <a:spLocks noGrp="1" noRot="1" noChangeAspect="1"/>
          </p:cNvSpPr>
          <p:nvPr>
            <p:ph type="sldImg" idx="2"/>
          </p:nvPr>
        </p:nvSpPr>
        <p:spPr>
          <a:xfrm>
            <a:off x="915988" y="744538"/>
            <a:ext cx="4964112" cy="3724275"/>
          </a:xfrm>
          <a:prstGeom prst="rect">
            <a:avLst/>
          </a:prstGeom>
          <a:noFill/>
          <a:ln w="12700">
            <a:solidFill>
              <a:prstClr val="black"/>
            </a:solidFill>
          </a:ln>
        </p:spPr>
        <p:txBody>
          <a:bodyPr vert="horz" lIns="90955" tIns="45478" rIns="90955" bIns="45478" rtlCol="0" anchor="ctr"/>
          <a:lstStyle/>
          <a:p>
            <a:pPr lvl="0"/>
            <a:endParaRPr lang="el-GR" noProof="0" dirty="0" smtClean="0"/>
          </a:p>
        </p:txBody>
      </p:sp>
      <p:sp>
        <p:nvSpPr>
          <p:cNvPr id="5" name="4 - Θέση σημειώσεων"/>
          <p:cNvSpPr>
            <a:spLocks noGrp="1"/>
          </p:cNvSpPr>
          <p:nvPr>
            <p:ph type="body" sz="quarter" idx="3"/>
          </p:nvPr>
        </p:nvSpPr>
        <p:spPr>
          <a:xfrm>
            <a:off x="681023" y="4716482"/>
            <a:ext cx="5434027" cy="4469698"/>
          </a:xfrm>
          <a:prstGeom prst="rect">
            <a:avLst/>
          </a:prstGeom>
        </p:spPr>
        <p:txBody>
          <a:bodyPr vert="horz" lIns="90955" tIns="45478" rIns="90955" bIns="45478"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9434587"/>
            <a:ext cx="2944283" cy="495189"/>
          </a:xfrm>
          <a:prstGeom prst="rect">
            <a:avLst/>
          </a:prstGeom>
        </p:spPr>
        <p:txBody>
          <a:bodyPr vert="horz" lIns="90955" tIns="45478" rIns="90955" bIns="45478"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50217" y="9434587"/>
            <a:ext cx="2942711" cy="495189"/>
          </a:xfrm>
          <a:prstGeom prst="rect">
            <a:avLst/>
          </a:prstGeom>
        </p:spPr>
        <p:txBody>
          <a:bodyPr vert="horz" lIns="90955" tIns="45478" rIns="90955" bIns="45478" rtlCol="0" anchor="b"/>
          <a:lstStyle>
            <a:lvl1pPr algn="r">
              <a:defRPr sz="1200"/>
            </a:lvl1pPr>
          </a:lstStyle>
          <a:p>
            <a:pPr>
              <a:defRPr/>
            </a:pPr>
            <a:fld id="{C165885D-DE49-473D-909C-5F02A2E39498}" type="slidenum">
              <a:rPr lang="el-GR"/>
              <a:pPr>
                <a:defRPr/>
              </a:pPr>
              <a:t>‹#›</a:t>
            </a:fld>
            <a:endParaRPr lang="el-GR" dirty="0"/>
          </a:p>
        </p:txBody>
      </p:sp>
    </p:spTree>
    <p:extLst>
      <p:ext uri="{BB962C8B-B14F-4D97-AF65-F5344CB8AC3E}">
        <p14:creationId xmlns:p14="http://schemas.microsoft.com/office/powerpoint/2010/main" xmlns="" val="1490460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13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13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FE2E6-35D7-42E7-9537-47DDD1AA7431}" type="slidenum">
              <a:rPr lang="el-GR" smtClean="0"/>
              <a:pPr/>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360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36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42DA30-CA46-489E-A1E2-7901BD2C2BB5}" type="slidenum">
              <a:rPr lang="el-GR" smtClean="0"/>
              <a:pPr/>
              <a:t>10</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46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46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27C95D-BC66-4C36-9C5B-74299DB43A05}" type="slidenum">
              <a:rPr lang="el-GR" smtClean="0"/>
              <a:pPr/>
              <a:t>11</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565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565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83F706-BCC8-4977-9491-0F2578B16A98}" type="slidenum">
              <a:rPr lang="el-GR" smtClean="0"/>
              <a:pPr/>
              <a:t>12</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769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770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1F2BF9-6F8C-499C-8F0A-0CB5D125ADFC}" type="slidenum">
              <a:rPr lang="el-GR" smtClean="0"/>
              <a:pPr/>
              <a:t>13</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97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97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DBEA6-44E2-4570-9773-A3DD86B8BC47}" type="slidenum">
              <a:rPr lang="el-GR" smtClean="0"/>
              <a:pPr/>
              <a:t>14</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10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101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F5411D-5932-49FA-B667-AD887A41E350}" type="slidenum">
              <a:rPr lang="el-GR" smtClean="0"/>
              <a:pPr/>
              <a:t>15</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305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306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D4E3E9-0A86-426B-83D9-9A2B595CF2F1}" type="slidenum">
              <a:rPr lang="el-GR" smtClean="0"/>
              <a:pPr/>
              <a:t>16</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61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61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BE34B4-24BF-4C10-A809-13D91E7DE5BD}" type="slidenum">
              <a:rPr lang="el-GR" smtClean="0"/>
              <a:pPr/>
              <a:t>18</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96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96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53562-55A6-4C79-8535-51198D5A5D46}" type="slidenum">
              <a:rPr lang="el-GR" smtClean="0"/>
              <a:pPr/>
              <a:t>19</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064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dirty="0" smtClean="0"/>
              <a:t>Επιβεβαιώθηκαν τα αποτελέσματα της προηγούμενης έρευνας.</a:t>
            </a:r>
          </a:p>
        </p:txBody>
      </p:sp>
      <p:sp>
        <p:nvSpPr>
          <p:cNvPr id="2406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23321-A995-4C45-B8EC-A563E36E108B}" type="slidenum">
              <a:rPr lang="el-GR" smtClean="0"/>
              <a:pPr/>
              <a:t>20</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233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234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5455C-15EC-42C6-93B9-42054596B874}" type="slidenum">
              <a:rPr lang="el-GR" smtClean="0"/>
              <a:pPr/>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26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26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0571C2-AB72-40B4-9F45-5BF20352F110}" type="slidenum">
              <a:rPr lang="el-GR" smtClean="0"/>
              <a:pPr/>
              <a:t>21</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37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37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FD62F1-158C-495E-8A9B-921B49459FE2}" type="slidenum">
              <a:rPr lang="el-GR" smtClean="0"/>
              <a:pPr/>
              <a:t>22</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71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71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1F05B9-CF0F-49B2-A387-BFEC607ECBF6}" type="slidenum">
              <a:rPr lang="el-GR" smtClean="0"/>
              <a:pPr/>
              <a:t>23</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04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04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757755-5170-4B5B-A69C-B3921AC27055}" type="slidenum">
              <a:rPr lang="el-GR" smtClean="0"/>
              <a:pPr/>
              <a:t>24</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66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661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EC4B8C-12B7-400C-97A9-0C4DE3D54FD9}" type="slidenum">
              <a:rPr lang="el-GR" smtClean="0"/>
              <a:pPr/>
              <a:t>25</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76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76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8B0C95-067D-4F41-A191-9E7D9AC63CDC}" type="slidenum">
              <a:rPr lang="el-GR" smtClean="0"/>
              <a:pPr/>
              <a:t>26</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17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17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62E10B-E79E-47E0-985E-C15ECDF3FE86}" type="slidenum">
              <a:rPr lang="el-GR" smtClean="0"/>
              <a:pPr/>
              <a:t>27</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27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27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33755-0D32-4863-9DE1-E7DB524E0D19}" type="slidenum">
              <a:rPr lang="el-GR" smtClean="0"/>
              <a:pPr/>
              <a:t>28</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480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48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ECC696-43B9-4085-985B-9FF64F87DE4B}" type="slidenum">
              <a:rPr lang="el-GR" smtClean="0"/>
              <a:pPr/>
              <a:t>29</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58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58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CA3B1-29D9-4CFA-AE97-4F10D63E3749}" type="slidenum">
              <a:rPr lang="el-GR" smtClean="0"/>
              <a:pPr/>
              <a:t>30</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33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33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BF229-E765-42CC-9EFC-FAAD4F11D0D8}" type="slidenum">
              <a:rPr lang="el-GR" smtClean="0"/>
              <a:pPr/>
              <a:t>3</a:t>
            </a:fld>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78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78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67E4C2-DEF6-44BC-99FB-E13292663395}" type="slidenum">
              <a:rPr lang="el-GR" smtClean="0"/>
              <a:pPr/>
              <a:t>31</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889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890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257A87-01D0-4E5A-BA17-B06BAC09CEF3}" type="slidenum">
              <a:rPr lang="el-GR" smtClean="0"/>
              <a:pPr/>
              <a:t>32</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09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09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E2ABB-8613-4EE3-A7F8-85F7AB8C6608}" type="slidenum">
              <a:rPr lang="el-GR" smtClean="0"/>
              <a:pPr/>
              <a:t>33</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197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197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733ED-393F-494E-B2C6-DDEA1B44FF2D}" type="slidenum">
              <a:rPr lang="el-GR" smtClean="0"/>
              <a:pPr/>
              <a:t>34</a:t>
            </a:fld>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29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29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F9DBA7-2FCE-4858-8F68-7C253F19FE3B}" type="slidenum">
              <a:rPr lang="el-GR" smtClean="0"/>
              <a:pPr/>
              <a:t>35</a:t>
            </a:fld>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134B0C-1A02-4488-BA9C-C3E4DA02419A}" type="slidenum">
              <a:rPr lang="el-GR" smtClean="0"/>
              <a:pPr/>
              <a:t>36</a:t>
            </a:fld>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60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60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24B6A-91D6-4836-83A6-AB27D868CFB7}" type="slidenum">
              <a:rPr lang="el-GR" smtClean="0"/>
              <a:pPr/>
              <a:t>37</a:t>
            </a:fld>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14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14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407C40-E9E5-4CD9-B744-9FC846AA47E9}" type="slidenum">
              <a:rPr lang="el-GR" smtClean="0"/>
              <a:pPr/>
              <a:t>38</a:t>
            </a:fld>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245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245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01CA0B-C495-4F78-9F27-061E613D77B1}" type="slidenum">
              <a:rPr lang="el-GR" smtClean="0"/>
              <a:pPr/>
              <a:t>39</a:t>
            </a:fld>
            <a:endParaRPr 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34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34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7936A7-5DC4-4015-81CB-DDC8CD6021C8}" type="slidenum">
              <a:rPr lang="el-GR" smtClean="0"/>
              <a:pPr/>
              <a:t>40</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438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43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1E108A-9DF6-4A88-B68F-124D3F67D716}" type="slidenum">
              <a:rPr lang="el-GR" smtClean="0"/>
              <a:pPr/>
              <a:t>4</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552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552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252686-4649-49C2-B5DD-2F0FB1856004}" type="slidenum">
              <a:rPr lang="el-GR" smtClean="0"/>
              <a:pPr/>
              <a:t>41</a:t>
            </a:fld>
            <a:endParaRPr lang="el-G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757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757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E9DB46-64CE-4EB1-AF82-C5646E9550B4}" type="slidenum">
              <a:rPr lang="el-GR" smtClean="0"/>
              <a:pPr/>
              <a:t>42</a:t>
            </a:fld>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5805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5805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D100CA-AE6D-42A5-8399-4B67078B60C4}" type="slidenum">
              <a:rPr lang="el-GR" smtClean="0"/>
              <a:pPr/>
              <a:t>43</a:t>
            </a:fld>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590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590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03FAE-68C7-42DF-A28B-FE2E7C564F77}" type="slidenum">
              <a:rPr lang="el-GR" smtClean="0"/>
              <a:pPr/>
              <a:t>44</a:t>
            </a:fld>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112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6112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43895-0B17-4AF2-B140-A0B1FD9D4275}" type="slidenum">
              <a:rPr lang="el-GR" smtClean="0"/>
              <a:pPr/>
              <a:t>45</a:t>
            </a:fld>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21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621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EB226E-0DE7-421C-9D1D-A37E64B5B700}" type="slidenum">
              <a:rPr lang="el-GR" smtClean="0"/>
              <a:pPr/>
              <a:t>46</a:t>
            </a:fld>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41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641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F4BAFE-AC1D-4E07-9112-3AA9C3504AF7}" type="slidenum">
              <a:rPr lang="el-GR" smtClean="0"/>
              <a:pPr/>
              <a:t>47</a:t>
            </a:fld>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62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662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2637BE-AD83-4490-BEA0-A057EB6CAD85}" type="slidenum">
              <a:rPr lang="el-GR" smtClean="0"/>
              <a:pPr/>
              <a:t>48</a:t>
            </a:fld>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57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57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C6A67-11EF-4C05-A115-D8E136312D4B}" type="slidenum">
              <a:rPr lang="el-GR" smtClean="0"/>
              <a:pPr/>
              <a:t>49</a:t>
            </a:fld>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678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67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698241-5AA5-4CE5-ACAB-355F044C8517}" type="slidenum">
              <a:rPr lang="el-GR" smtClean="0"/>
              <a:pPr/>
              <a:t>50</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33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33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BF229-E765-42CC-9EFC-FAAD4F11D0D8}" type="slidenum">
              <a:rPr lang="el-GR" smtClean="0"/>
              <a:pPr/>
              <a:t>5</a:t>
            </a:fld>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88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88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0CD3A6-9F2A-4146-A2D2-340CD4CEE13E}" type="slidenum">
              <a:rPr lang="el-GR" smtClean="0"/>
              <a:pPr/>
              <a:t>51</a:t>
            </a:fld>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508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508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AC6980-BAA0-4BC2-AF0C-F53C5170F13B}" type="slidenum">
              <a:rPr lang="el-GR" smtClean="0"/>
              <a:pPr/>
              <a:t>52</a:t>
            </a:fld>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12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12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750F48-879A-4EC7-BDF0-FDB74F05DF82}" type="slidenum">
              <a:rPr lang="el-GR" smtClean="0"/>
              <a:pPr/>
              <a:t>53</a:t>
            </a:fld>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22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22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9E7550-2813-470F-BF07-5C2BCFA4146C}" type="slidenum">
              <a:rPr lang="el-GR" smtClean="0"/>
              <a:pPr/>
              <a:t>54</a:t>
            </a:fld>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3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33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F2D03B-3680-4B7C-8886-C3A560F7FCB7}" type="slidenum">
              <a:rPr lang="el-GR" smtClean="0"/>
              <a:pPr/>
              <a:t>55</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54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541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9E259C-E4B7-48B8-B8DF-0A8E226A3D7C}" type="slidenum">
              <a:rPr lang="el-GR" smtClean="0"/>
              <a:pPr/>
              <a:t>6</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64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64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00CED2-5C80-4D75-8038-0A8D7270880A}" type="slidenum">
              <a:rPr lang="el-GR" smtClean="0"/>
              <a:pPr/>
              <a:t>7</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84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84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E275AD-810C-470A-AF34-F11433ABEC3D}" type="slidenum">
              <a:rPr lang="el-GR" smtClean="0"/>
              <a:pPr/>
              <a:t>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05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05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E949C1-17C6-4F46-A16D-1853976FB77D}"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auto">
          <a:xfrm>
            <a:off x="5988050" y="6237288"/>
            <a:ext cx="3408363" cy="557212"/>
          </a:xfrm>
          <a:prstGeom prst="rect">
            <a:avLst/>
          </a:prstGeom>
          <a:noFill/>
          <a:ln w="9525">
            <a:noFill/>
            <a:miter lim="800000"/>
            <a:headEnd/>
            <a:tailEnd/>
          </a:ln>
        </p:spPr>
      </p:pic>
      <p:grpSp>
        <p:nvGrpSpPr>
          <p:cNvPr id="5" name="Group 10"/>
          <p:cNvGrpSpPr>
            <a:grpSpLocks/>
          </p:cNvGrpSpPr>
          <p:nvPr/>
        </p:nvGrpSpPr>
        <p:grpSpPr bwMode="auto">
          <a:xfrm>
            <a:off x="357188" y="0"/>
            <a:ext cx="785812" cy="6858000"/>
            <a:chOff x="357134" y="0"/>
            <a:chExt cx="785842" cy="6858044"/>
          </a:xfrm>
        </p:grpSpPr>
        <p:sp>
          <p:nvSpPr>
            <p:cNvPr id="6" name="Rectangle 12"/>
            <p:cNvSpPr>
              <a:spLocks noChangeArrowheads="1"/>
            </p:cNvSpPr>
            <p:nvPr/>
          </p:nvSpPr>
          <p:spPr bwMode="auto">
            <a:xfrm>
              <a:off x="357134" y="1071570"/>
              <a:ext cx="785842" cy="5786474"/>
            </a:xfrm>
            <a:prstGeom prst="rect">
              <a:avLst/>
            </a:prstGeom>
            <a:solidFill>
              <a:srgbClr val="CC0000"/>
            </a:solidFill>
            <a:ln w="9525">
              <a:noFill/>
              <a:miter lim="800000"/>
              <a:headEnd/>
              <a:tailEnd/>
            </a:ln>
          </p:spPr>
          <p:txBody>
            <a:bodyPr wrap="none" anchor="ctr"/>
            <a:lstStyle/>
            <a:p>
              <a:pPr>
                <a:defRPr/>
              </a:pPr>
              <a:endParaRPr lang="el-GR"/>
            </a:p>
          </p:txBody>
        </p:sp>
        <p:sp>
          <p:nvSpPr>
            <p:cNvPr id="7" name="Rectangle 12"/>
            <p:cNvSpPr>
              <a:spLocks noChangeArrowheads="1"/>
            </p:cNvSpPr>
            <p:nvPr/>
          </p:nvSpPr>
          <p:spPr bwMode="auto">
            <a:xfrm>
              <a:off x="357134" y="0"/>
              <a:ext cx="785842" cy="260352"/>
            </a:xfrm>
            <a:prstGeom prst="rect">
              <a:avLst/>
            </a:prstGeom>
            <a:solidFill>
              <a:srgbClr val="CC0000"/>
            </a:solidFill>
            <a:ln w="9525">
              <a:noFill/>
              <a:miter lim="800000"/>
              <a:headEnd/>
              <a:tailEnd/>
            </a:ln>
          </p:spPr>
          <p:txBody>
            <a:bodyPr wrap="none" anchor="ctr"/>
            <a:lstStyle/>
            <a:p>
              <a:pPr>
                <a:defRPr/>
              </a:pPr>
              <a:endParaRPr lang="el-GR"/>
            </a:p>
          </p:txBody>
        </p:sp>
      </p:grpSp>
      <p:sp>
        <p:nvSpPr>
          <p:cNvPr id="8"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pPr>
              <a:defRPr/>
            </a:pPr>
            <a:endParaRPr lang="el-GR"/>
          </a:p>
        </p:txBody>
      </p:sp>
      <p:sp>
        <p:nvSpPr>
          <p:cNvPr id="9" name="Line 4"/>
          <p:cNvSpPr>
            <a:spLocks noChangeShapeType="1"/>
          </p:cNvSpPr>
          <p:nvPr userDrawn="1"/>
        </p:nvSpPr>
        <p:spPr bwMode="auto">
          <a:xfrm>
            <a:off x="1393825" y="6308725"/>
            <a:ext cx="6994525" cy="0"/>
          </a:xfrm>
          <a:prstGeom prst="line">
            <a:avLst/>
          </a:prstGeom>
          <a:noFill/>
          <a:ln w="25400">
            <a:solidFill>
              <a:srgbClr val="C00000"/>
            </a:solidFill>
            <a:round/>
            <a:headEnd/>
            <a:tailEnd/>
          </a:ln>
        </p:spPr>
        <p:txBody>
          <a:bodyPr/>
          <a:lstStyle/>
          <a:p>
            <a:pPr>
              <a:defRPr/>
            </a:pPr>
            <a:endParaRPr lang="el-GR"/>
          </a:p>
        </p:txBody>
      </p:sp>
      <p:pic>
        <p:nvPicPr>
          <p:cNvPr id="10" name="Picture 2" descr="imelogo"/>
          <p:cNvPicPr>
            <a:picLocks noChangeAspect="1" noChangeArrowheads="1"/>
          </p:cNvPicPr>
          <p:nvPr userDrawn="1"/>
        </p:nvPicPr>
        <p:blipFill>
          <a:blip r:embed="rId3" cstate="print"/>
          <a:srcRect/>
          <a:stretch>
            <a:fillRect/>
          </a:stretch>
        </p:blipFill>
        <p:spPr bwMode="auto">
          <a:xfrm>
            <a:off x="323850" y="260350"/>
            <a:ext cx="792163" cy="801688"/>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11" name="Rectangle 4"/>
          <p:cNvSpPr>
            <a:spLocks noGrp="1" noChangeArrowheads="1"/>
          </p:cNvSpPr>
          <p:nvPr>
            <p:ph type="dt" sz="half" idx="10"/>
          </p:nvPr>
        </p:nvSpPr>
        <p:spPr/>
        <p:txBody>
          <a:bodyPr/>
          <a:lstStyle>
            <a:lvl1pPr>
              <a:defRPr/>
            </a:lvl1pPr>
          </a:lstStyle>
          <a:p>
            <a:pPr>
              <a:defRPr/>
            </a:pPr>
            <a:endParaRPr lang="el-GR" altLang="en-US"/>
          </a:p>
        </p:txBody>
      </p:sp>
      <p:sp>
        <p:nvSpPr>
          <p:cNvPr id="12"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p>
        </p:txBody>
      </p:sp>
      <p:sp>
        <p:nvSpPr>
          <p:cNvPr id="13" name="Rectangle 6"/>
          <p:cNvSpPr>
            <a:spLocks noGrp="1" noChangeArrowheads="1"/>
          </p:cNvSpPr>
          <p:nvPr>
            <p:ph type="sldNum" sz="quarter" idx="12"/>
          </p:nvPr>
        </p:nvSpPr>
        <p:spPr>
          <a:xfrm>
            <a:off x="6831013" y="6243638"/>
            <a:ext cx="2133600" cy="457200"/>
          </a:xfrm>
        </p:spPr>
        <p:txBody>
          <a:bodyPr/>
          <a:lstStyle>
            <a:lvl1pPr>
              <a:defRPr b="0">
                <a:effectLst>
                  <a:outerShdw blurRad="38100" dist="38100" dir="2700000" algn="tl">
                    <a:srgbClr val="000000">
                      <a:alpha val="43137"/>
                    </a:srgbClr>
                  </a:outerShdw>
                </a:effectLst>
                <a:latin typeface="Calibri" pitchFamily="34" charset="0"/>
              </a:defRPr>
            </a:lvl1pPr>
          </a:lstStyle>
          <a:p>
            <a:pPr>
              <a:defRPr/>
            </a:pPr>
            <a:fld id="{42B663B9-010B-4995-A0A2-4244A5715E4D}" type="slidenum">
              <a:rPr lang="el-GR" altLang="en-US"/>
              <a:pPr>
                <a:defRPr/>
              </a:pPr>
              <a:t>‹#›</a:t>
            </a:fld>
            <a:endParaRPr lang="el-G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DF3C77-40D5-4A30-BB24-C015FF2FCFC5}" type="slidenum">
              <a:rPr lang="el-GR" altLang="en-US"/>
              <a:pPr>
                <a:defRPr/>
              </a:pPr>
              <a:t>‹#›</a:t>
            </a:fld>
            <a:endParaRPr lang="el-G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0C1DF6-4D58-4E35-8720-0B471CC8CC0C}" type="slidenum">
              <a:rPr lang="el-GR" altLang="en-US"/>
              <a:pPr>
                <a:defRPr/>
              </a:pPr>
              <a:t>‹#›</a:t>
            </a:fld>
            <a:endParaRPr lang="el-G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76074E-7140-48D8-BDE8-31A8525A26FB}" type="slidenum">
              <a:rPr lang="el-GR" altLang="en-US"/>
              <a:pPr>
                <a:defRPr/>
              </a:pPr>
              <a:t>‹#›</a:t>
            </a:fld>
            <a:endParaRPr lang="el-G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Διαφάνεια τίτλου">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srcRect/>
          <a:stretch>
            <a:fillRect/>
          </a:stretch>
        </p:blipFill>
        <p:spPr bwMode="auto">
          <a:xfrm>
            <a:off x="6300788" y="6300788"/>
            <a:ext cx="3408362" cy="557212"/>
          </a:xfrm>
          <a:prstGeom prst="rect">
            <a:avLst/>
          </a:prstGeom>
          <a:noFill/>
          <a:ln w="9525">
            <a:noFill/>
            <a:miter lim="800000"/>
            <a:headEnd/>
            <a:tailEnd/>
          </a:ln>
        </p:spPr>
      </p:pic>
      <p:sp>
        <p:nvSpPr>
          <p:cNvPr id="3"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pPr>
              <a:defRPr/>
            </a:pPr>
            <a:endParaRPr lang="el-GR"/>
          </a:p>
        </p:txBody>
      </p:sp>
      <p:grpSp>
        <p:nvGrpSpPr>
          <p:cNvPr id="4" name="Group 10"/>
          <p:cNvGrpSpPr>
            <a:grpSpLocks/>
          </p:cNvGrpSpPr>
          <p:nvPr userDrawn="1"/>
        </p:nvGrpSpPr>
        <p:grpSpPr bwMode="auto">
          <a:xfrm>
            <a:off x="374650" y="0"/>
            <a:ext cx="768350" cy="6858000"/>
            <a:chOff x="374626" y="0"/>
            <a:chExt cx="768350" cy="6858044"/>
          </a:xfrm>
        </p:grpSpPr>
        <p:sp>
          <p:nvSpPr>
            <p:cNvPr id="5" name="Rectangle 12"/>
            <p:cNvSpPr>
              <a:spLocks noChangeArrowheads="1"/>
            </p:cNvSpPr>
            <p:nvPr/>
          </p:nvSpPr>
          <p:spPr bwMode="auto">
            <a:xfrm>
              <a:off x="374626" y="1071570"/>
              <a:ext cx="768350" cy="5786474"/>
            </a:xfrm>
            <a:prstGeom prst="rect">
              <a:avLst/>
            </a:prstGeom>
            <a:solidFill>
              <a:srgbClr val="CC0000"/>
            </a:solidFill>
            <a:ln w="9525">
              <a:noFill/>
              <a:miter lim="800000"/>
              <a:headEnd/>
              <a:tailEnd/>
            </a:ln>
          </p:spPr>
          <p:txBody>
            <a:bodyPr wrap="none" anchor="ctr"/>
            <a:lstStyle/>
            <a:p>
              <a:pPr>
                <a:defRPr/>
              </a:pPr>
              <a:endParaRPr lang="el-GR">
                <a:solidFill>
                  <a:srgbClr val="000000"/>
                </a:solidFill>
              </a:endParaRPr>
            </a:p>
          </p:txBody>
        </p:sp>
        <p:sp>
          <p:nvSpPr>
            <p:cNvPr id="6" name="Rectangle 12"/>
            <p:cNvSpPr>
              <a:spLocks noChangeArrowheads="1"/>
            </p:cNvSpPr>
            <p:nvPr/>
          </p:nvSpPr>
          <p:spPr bwMode="auto">
            <a:xfrm>
              <a:off x="374626" y="0"/>
              <a:ext cx="768350" cy="214314"/>
            </a:xfrm>
            <a:prstGeom prst="rect">
              <a:avLst/>
            </a:prstGeom>
            <a:solidFill>
              <a:srgbClr val="CC0000"/>
            </a:solidFill>
            <a:ln w="9525">
              <a:noFill/>
              <a:miter lim="800000"/>
              <a:headEnd/>
              <a:tailEnd/>
            </a:ln>
          </p:spPr>
          <p:txBody>
            <a:bodyPr wrap="none" anchor="ctr"/>
            <a:lstStyle/>
            <a:p>
              <a:pPr>
                <a:defRPr/>
              </a:pPr>
              <a:endParaRPr lang="el-GR">
                <a:solidFill>
                  <a:srgbClr val="000000"/>
                </a:solidFill>
              </a:endParaRPr>
            </a:p>
          </p:txBody>
        </p:sp>
      </p:grpSp>
      <p:pic>
        <p:nvPicPr>
          <p:cNvPr id="7" name="Picture 13" descr="http://www.ggea.gr/nea/images_news_13/image_300306.jpg"/>
          <p:cNvPicPr>
            <a:picLocks noChangeAspect="1" noChangeArrowheads="1"/>
          </p:cNvPicPr>
          <p:nvPr userDrawn="1"/>
        </p:nvPicPr>
        <p:blipFill>
          <a:blip r:embed="rId3" cstate="print"/>
          <a:srcRect r="10178"/>
          <a:stretch>
            <a:fillRect/>
          </a:stretch>
        </p:blipFill>
        <p:spPr bwMode="auto">
          <a:xfrm>
            <a:off x="357188" y="285750"/>
            <a:ext cx="785812" cy="690563"/>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8E01A690-9C84-44BC-B74D-65E8B181D56E}" type="slidenum">
              <a:rPr lang="el-GR" altLang="en-US"/>
              <a:pPr>
                <a:defRPr/>
              </a:pPr>
              <a:t>‹#›</a:t>
            </a:fld>
            <a:endParaRPr lang="el-G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Διαφάνεια τίτλου">
    <p:spTree>
      <p:nvGrpSpPr>
        <p:cNvPr id="1" name=""/>
        <p:cNvGrpSpPr/>
        <p:nvPr/>
      </p:nvGrpSpPr>
      <p:grpSpPr>
        <a:xfrm>
          <a:off x="0" y="0"/>
          <a:ext cx="0" cy="0"/>
          <a:chOff x="0" y="0"/>
          <a:chExt cx="0" cy="0"/>
        </a:xfrm>
      </p:grpSpPr>
      <p:sp>
        <p:nvSpPr>
          <p:cNvPr id="2" name="Rectangle 12"/>
          <p:cNvSpPr>
            <a:spLocks noChangeArrowheads="1"/>
          </p:cNvSpPr>
          <p:nvPr/>
        </p:nvSpPr>
        <p:spPr bwMode="auto">
          <a:xfrm>
            <a:off x="357188" y="1214438"/>
            <a:ext cx="714375" cy="5572125"/>
          </a:xfrm>
          <a:prstGeom prst="rect">
            <a:avLst/>
          </a:prstGeom>
          <a:solidFill>
            <a:srgbClr val="CC0000"/>
          </a:solidFill>
          <a:ln w="9525">
            <a:noFill/>
            <a:miter lim="800000"/>
            <a:headEnd/>
            <a:tailEnd/>
          </a:ln>
        </p:spPr>
        <p:txBody>
          <a:bodyPr wrap="none" anchor="ctr"/>
          <a:lstStyle/>
          <a:p>
            <a:pPr>
              <a:defRPr/>
            </a:pPr>
            <a:endParaRPr lang="el-GR"/>
          </a:p>
        </p:txBody>
      </p:sp>
      <p:sp>
        <p:nvSpPr>
          <p:cNvPr id="3" name="Rectangle 12"/>
          <p:cNvSpPr>
            <a:spLocks noChangeArrowheads="1"/>
          </p:cNvSpPr>
          <p:nvPr userDrawn="1"/>
        </p:nvSpPr>
        <p:spPr bwMode="auto">
          <a:xfrm>
            <a:off x="374650" y="0"/>
            <a:ext cx="714375" cy="428625"/>
          </a:xfrm>
          <a:prstGeom prst="rect">
            <a:avLst/>
          </a:prstGeom>
          <a:solidFill>
            <a:srgbClr val="CC0000"/>
          </a:solidFill>
          <a:ln w="9525">
            <a:noFill/>
            <a:miter lim="800000"/>
            <a:headEnd/>
            <a:tailEnd/>
          </a:ln>
        </p:spPr>
        <p:txBody>
          <a:bodyPr wrap="none" anchor="ctr"/>
          <a:lstStyle/>
          <a:p>
            <a:pPr>
              <a:defRPr/>
            </a:pPr>
            <a:endParaRPr lang="el-GR"/>
          </a:p>
        </p:txBody>
      </p:sp>
      <p:pic>
        <p:nvPicPr>
          <p:cNvPr id="4" name="Picture 9"/>
          <p:cNvPicPr>
            <a:picLocks noChangeAspect="1" noChangeArrowheads="1"/>
          </p:cNvPicPr>
          <p:nvPr userDrawn="1"/>
        </p:nvPicPr>
        <p:blipFill>
          <a:blip r:embed="rId2" cstate="print"/>
          <a:srcRect/>
          <a:stretch>
            <a:fillRect/>
          </a:stretch>
        </p:blipFill>
        <p:spPr bwMode="auto">
          <a:xfrm>
            <a:off x="6300788" y="6300788"/>
            <a:ext cx="3408362" cy="557212"/>
          </a:xfrm>
          <a:prstGeom prst="rect">
            <a:avLst/>
          </a:prstGeom>
          <a:noFill/>
          <a:ln w="9525">
            <a:noFill/>
            <a:miter lim="800000"/>
            <a:headEnd/>
            <a:tailEnd/>
          </a:ln>
        </p:spPr>
      </p:pic>
      <p:sp>
        <p:nvSpPr>
          <p:cNvPr id="5"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pPr>
              <a:defRPr/>
            </a:pPr>
            <a:endParaRPr lang="el-GR"/>
          </a:p>
        </p:txBody>
      </p:sp>
      <p:sp>
        <p:nvSpPr>
          <p:cNvPr id="6" name="Line 21"/>
          <p:cNvSpPr>
            <a:spLocks noChangeShapeType="1"/>
          </p:cNvSpPr>
          <p:nvPr userDrawn="1"/>
        </p:nvSpPr>
        <p:spPr bwMode="auto">
          <a:xfrm>
            <a:off x="1393825" y="6308725"/>
            <a:ext cx="6994525" cy="0"/>
          </a:xfrm>
          <a:prstGeom prst="line">
            <a:avLst/>
          </a:prstGeom>
          <a:noFill/>
          <a:ln w="25400">
            <a:solidFill>
              <a:srgbClr val="C00000"/>
            </a:solidFill>
            <a:round/>
            <a:headEnd/>
            <a:tailEnd/>
          </a:ln>
        </p:spPr>
        <p:txBody>
          <a:bodyPr/>
          <a:lstStyle/>
          <a:p>
            <a:pPr>
              <a:defRPr/>
            </a:pPr>
            <a:endParaRPr lang="el-GR"/>
          </a:p>
        </p:txBody>
      </p:sp>
      <p:pic>
        <p:nvPicPr>
          <p:cNvPr id="7" name="14 - Εικόνα" descr="salamina.jpg"/>
          <p:cNvPicPr>
            <a:picLocks noChangeAspect="1"/>
          </p:cNvPicPr>
          <p:nvPr userDrawn="1"/>
        </p:nvPicPr>
        <p:blipFill>
          <a:blip r:embed="rId3" cstate="print"/>
          <a:srcRect/>
          <a:stretch>
            <a:fillRect/>
          </a:stretch>
        </p:blipFill>
        <p:spPr bwMode="auto">
          <a:xfrm>
            <a:off x="285750" y="428625"/>
            <a:ext cx="879475" cy="714375"/>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4AC79E4F-EC82-43F9-9EA8-588F9EB1032C}" type="slidenum">
              <a:rPr lang="el-GR" altLang="en-US"/>
              <a:pPr>
                <a:defRPr/>
              </a:pPr>
              <a:t>‹#›</a:t>
            </a:fld>
            <a:endParaRPr lang="el-G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pic>
        <p:nvPicPr>
          <p:cNvPr id="7" name="Picture 9"/>
          <p:cNvPicPr>
            <a:picLocks noChangeAspect="1" noChangeArrowheads="1"/>
          </p:cNvPicPr>
          <p:nvPr userDrawn="1"/>
        </p:nvPicPr>
        <p:blipFill>
          <a:blip r:embed="rId2" cstate="print"/>
          <a:srcRect/>
          <a:stretch>
            <a:fillRect/>
          </a:stretch>
        </p:blipFill>
        <p:spPr bwMode="auto">
          <a:xfrm>
            <a:off x="6300788" y="6215063"/>
            <a:ext cx="3408362" cy="557212"/>
          </a:xfrm>
          <a:prstGeom prst="rect">
            <a:avLst/>
          </a:prstGeom>
          <a:noFill/>
          <a:ln w="9525">
            <a:noFill/>
            <a:miter lim="800000"/>
            <a:headEnd/>
            <a:tailEnd/>
          </a:ln>
        </p:spPr>
      </p:pic>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l-GR" smtClean="0"/>
              <a:t>Kλικ για επεξεργασία του τίτλου</a:t>
            </a:r>
            <a:endParaRPr lang="en-US"/>
          </a:p>
        </p:txBody>
      </p:sp>
      <p:sp>
        <p:nvSpPr>
          <p:cNvPr id="20" name="19 - Υπότιτλος"/>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8" name="18 - Θέση ημερομηνίας"/>
          <p:cNvSpPr>
            <a:spLocks noGrp="1"/>
          </p:cNvSpPr>
          <p:nvPr>
            <p:ph type="dt" sz="half" idx="10"/>
          </p:nvPr>
        </p:nvSpPr>
        <p:spPr/>
        <p:txBody>
          <a:bodyPr/>
          <a:lstStyle>
            <a:lvl1pPr>
              <a:defRPr/>
            </a:lvl1pPr>
            <a:extLst/>
          </a:lstStyle>
          <a:p>
            <a:pPr>
              <a:defRPr/>
            </a:pPr>
            <a:endParaRPr lang="el-GR" altLang="en-US"/>
          </a:p>
        </p:txBody>
      </p:sp>
      <p:sp>
        <p:nvSpPr>
          <p:cNvPr id="9" name="7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10" name="10 - Θέση αριθμού διαφάνειας"/>
          <p:cNvSpPr>
            <a:spLocks noGrp="1"/>
          </p:cNvSpPr>
          <p:nvPr>
            <p:ph type="sldNum" sz="quarter" idx="12"/>
          </p:nvPr>
        </p:nvSpPr>
        <p:spPr/>
        <p:txBody>
          <a:bodyPr/>
          <a:lstStyle>
            <a:lvl1pPr>
              <a:defRPr/>
            </a:lvl1pPr>
            <a:extLst/>
          </a:lstStyle>
          <a:p>
            <a:pPr>
              <a:defRPr/>
            </a:pPr>
            <a:fld id="{2E9A9CE9-C44B-47FB-891E-135CFE7D0EA9}" type="slidenum">
              <a:rPr lang="el-GR" altLang="en-US"/>
              <a:pPr>
                <a:defRPr/>
              </a:pPr>
              <a:t>‹#›</a:t>
            </a:fld>
            <a:endParaRPr lang="el-G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502920" y="530352"/>
            <a:ext cx="8183880" cy="4187952"/>
          </a:xfrm>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05C77FF5-C23A-4598-BA14-82D7E862D0DF}" type="slidenum">
              <a:rPr lang="el-GR" altLang="en-US"/>
              <a:pPr>
                <a:defRPr/>
              </a:pPr>
              <a:t>‹#›</a:t>
            </a:fld>
            <a:endParaRPr lang="el-G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endParaRPr lang="el-GR" altLang="en-US"/>
          </a:p>
        </p:txBody>
      </p:sp>
      <p:sp>
        <p:nvSpPr>
          <p:cNvPr id="7" name="4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A64F0DCE-B539-48AA-9BF4-9F520AF43BB8}" type="slidenum">
              <a:rPr lang="el-GR" altLang="en-US"/>
              <a:pPr>
                <a:defRPr/>
              </a:pPr>
              <a:t>‹#›</a:t>
            </a:fld>
            <a:endParaRPr lang="el-G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l-GR" altLang="en-US"/>
          </a:p>
        </p:txBody>
      </p:sp>
      <p:sp>
        <p:nvSpPr>
          <p:cNvPr id="6" name="17 - Θέση υποσέλιδου"/>
          <p:cNvSpPr>
            <a:spLocks noGrp="1"/>
          </p:cNvSpPr>
          <p:nvPr>
            <p:ph type="ftr" sz="quarter" idx="11"/>
          </p:nvPr>
        </p:nvSpPr>
        <p:spPr/>
        <p:txBody>
          <a:bodyPr/>
          <a:lstStyle>
            <a:lvl1pPr>
              <a:defRPr/>
            </a:lvl1pPr>
          </a:lstStyle>
          <a:p>
            <a:pPr>
              <a:defRPr/>
            </a:pPr>
            <a:endParaRPr lang="el-GR" alt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F44A7A00-9D20-4846-86B4-E0FBF85991E3}" type="slidenum">
              <a:rPr lang="el-GR" altLang="en-US"/>
              <a:pPr>
                <a:defRPr/>
              </a:pPr>
              <a:t>‹#›</a:t>
            </a:fld>
            <a:endParaRPr lang="el-G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lvl1pPr>
              <a:defRPr b="1"/>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4 - Θέση ημερομηνίας"/>
          <p:cNvSpPr>
            <a:spLocks noGrp="1"/>
          </p:cNvSpPr>
          <p:nvPr>
            <p:ph type="dt" sz="half" idx="10"/>
          </p:nvPr>
        </p:nvSpPr>
        <p:spPr/>
        <p:txBody>
          <a:bodyPr/>
          <a:lstStyle>
            <a:lvl1pPr>
              <a:defRPr/>
            </a:lvl1pPr>
          </a:lstStyle>
          <a:p>
            <a:pPr>
              <a:defRPr/>
            </a:pPr>
            <a:endParaRPr lang="el-GR" altLang="en-US"/>
          </a:p>
        </p:txBody>
      </p:sp>
      <p:sp>
        <p:nvSpPr>
          <p:cNvPr id="8" name="17 - Θέση υποσέλιδου"/>
          <p:cNvSpPr>
            <a:spLocks noGrp="1"/>
          </p:cNvSpPr>
          <p:nvPr>
            <p:ph type="ftr" sz="quarter" idx="11"/>
          </p:nvPr>
        </p:nvSpPr>
        <p:spPr/>
        <p:txBody>
          <a:bodyPr/>
          <a:lstStyle>
            <a:lvl1pPr>
              <a:defRPr/>
            </a:lvl1pPr>
          </a:lstStyle>
          <a:p>
            <a:pPr>
              <a:defRPr/>
            </a:pPr>
            <a:endParaRPr lang="el-GR" altLang="en-US"/>
          </a:p>
        </p:txBody>
      </p:sp>
      <p:sp>
        <p:nvSpPr>
          <p:cNvPr id="9" name="4 - Θέση αριθμού διαφάνειας"/>
          <p:cNvSpPr>
            <a:spLocks noGrp="1"/>
          </p:cNvSpPr>
          <p:nvPr>
            <p:ph type="sldNum" sz="quarter" idx="12"/>
          </p:nvPr>
        </p:nvSpPr>
        <p:spPr/>
        <p:txBody>
          <a:bodyPr/>
          <a:lstStyle>
            <a:lvl1pPr>
              <a:defRPr/>
            </a:lvl1pPr>
          </a:lstStyle>
          <a:p>
            <a:pPr>
              <a:defRPr/>
            </a:pPr>
            <a:fld id="{ADC20B91-D20C-4E1D-BCF2-F27A4990436C}" type="slidenum">
              <a:rPr lang="el-GR" altLang="en-US"/>
              <a:pPr>
                <a:defRPr/>
              </a:pPr>
              <a:t>‹#›</a:t>
            </a:fld>
            <a:endParaRPr lang="el-G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Διαφάνεια τίτλου">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auto">
          <a:xfrm>
            <a:off x="6300788" y="6256338"/>
            <a:ext cx="3408362" cy="557212"/>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5" name="Rectangle 10"/>
          <p:cNvSpPr>
            <a:spLocks noGrp="1" noChangeArrowheads="1"/>
          </p:cNvSpPr>
          <p:nvPr>
            <p:ph type="dt" sz="half" idx="10"/>
          </p:nvPr>
        </p:nvSpPr>
        <p:spPr/>
        <p:txBody>
          <a:bodyPr/>
          <a:lstStyle>
            <a:lvl1pPr>
              <a:defRPr/>
            </a:lvl1pPr>
          </a:lstStyle>
          <a:p>
            <a:pPr>
              <a:defRPr/>
            </a:pPr>
            <a:endParaRPr lang="el-GR" altLang="en-US"/>
          </a:p>
        </p:txBody>
      </p:sp>
      <p:sp>
        <p:nvSpPr>
          <p:cNvPr id="6" name="Rectangle 11"/>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p>
        </p:txBody>
      </p:sp>
      <p:sp>
        <p:nvSpPr>
          <p:cNvPr id="7" name="Rectangle 12"/>
          <p:cNvSpPr>
            <a:spLocks noGrp="1" noChangeArrowheads="1"/>
          </p:cNvSpPr>
          <p:nvPr>
            <p:ph type="sldNum" sz="quarter" idx="12"/>
          </p:nvPr>
        </p:nvSpPr>
        <p:spPr/>
        <p:txBody>
          <a:bodyPr/>
          <a:lstStyle>
            <a:lvl1pPr>
              <a:defRPr/>
            </a:lvl1pPr>
          </a:lstStyle>
          <a:p>
            <a:pPr>
              <a:defRPr/>
            </a:pPr>
            <a:fld id="{5B5AE2D6-929B-41E5-98B6-81281C1341A2}" type="slidenum">
              <a:rPr lang="el-GR" altLang="en-US"/>
              <a:pPr>
                <a:defRPr/>
              </a:pPr>
              <a:t>‹#›</a:t>
            </a:fld>
            <a:endParaRPr lang="el-GR"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4 - Θέση ημερομηνίας"/>
          <p:cNvSpPr>
            <a:spLocks noGrp="1"/>
          </p:cNvSpPr>
          <p:nvPr>
            <p:ph type="dt" sz="half" idx="10"/>
          </p:nvPr>
        </p:nvSpPr>
        <p:spPr/>
        <p:txBody>
          <a:bodyPr/>
          <a:lstStyle>
            <a:lvl1pPr>
              <a:defRPr/>
            </a:lvl1pPr>
          </a:lstStyle>
          <a:p>
            <a:pPr>
              <a:defRPr/>
            </a:pPr>
            <a:endParaRPr lang="el-GR" altLang="en-US"/>
          </a:p>
        </p:txBody>
      </p:sp>
      <p:sp>
        <p:nvSpPr>
          <p:cNvPr id="4" name="17 - Θέση υποσέλιδου"/>
          <p:cNvSpPr>
            <a:spLocks noGrp="1"/>
          </p:cNvSpPr>
          <p:nvPr>
            <p:ph type="ftr" sz="quarter" idx="11"/>
          </p:nvPr>
        </p:nvSpPr>
        <p:spPr/>
        <p:txBody>
          <a:bodyPr/>
          <a:lstStyle>
            <a:lvl1pPr>
              <a:defRPr/>
            </a:lvl1pPr>
          </a:lstStyle>
          <a:p>
            <a:pPr>
              <a:defRPr/>
            </a:pPr>
            <a:endParaRPr lang="el-GR" altLang="en-US"/>
          </a:p>
        </p:txBody>
      </p:sp>
      <p:sp>
        <p:nvSpPr>
          <p:cNvPr id="5" name="4 - Θέση αριθμού διαφάνειας"/>
          <p:cNvSpPr>
            <a:spLocks noGrp="1"/>
          </p:cNvSpPr>
          <p:nvPr>
            <p:ph type="sldNum" sz="quarter" idx="12"/>
          </p:nvPr>
        </p:nvSpPr>
        <p:spPr/>
        <p:txBody>
          <a:bodyPr/>
          <a:lstStyle>
            <a:lvl1pPr>
              <a:defRPr/>
            </a:lvl1pPr>
          </a:lstStyle>
          <a:p>
            <a:pPr>
              <a:defRPr/>
            </a:pPr>
            <a:fld id="{4017C94A-DEE1-4EE6-B45F-B17273D3627A}" type="slidenum">
              <a:rPr lang="el-GR" altLang="en-US"/>
              <a:pPr>
                <a:defRPr/>
              </a:pPr>
              <a:t>‹#›</a:t>
            </a:fld>
            <a:endParaRPr lang="el-G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1 - Θέση ημερομηνίας"/>
          <p:cNvSpPr>
            <a:spLocks noGrp="1"/>
          </p:cNvSpPr>
          <p:nvPr>
            <p:ph type="dt" sz="half" idx="10"/>
          </p:nvPr>
        </p:nvSpPr>
        <p:spPr/>
        <p:txBody>
          <a:bodyPr/>
          <a:lstStyle>
            <a:lvl1pPr>
              <a:defRPr/>
            </a:lvl1pPr>
            <a:extLst/>
          </a:lstStyle>
          <a:p>
            <a:pPr>
              <a:defRPr/>
            </a:pPr>
            <a:endParaRPr lang="el-GR" altLang="en-US"/>
          </a:p>
        </p:txBody>
      </p:sp>
      <p:sp>
        <p:nvSpPr>
          <p:cNvPr id="4" name="2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BA014161-F123-42DD-8A75-2B0570496A09}" type="slidenum">
              <a:rPr lang="el-GR" altLang="en-US"/>
              <a:pPr>
                <a:defRPr/>
              </a:pPr>
              <a:t>‹#›</a:t>
            </a:fld>
            <a:endParaRPr lang="el-G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l-GR" altLang="en-US"/>
          </a:p>
        </p:txBody>
      </p:sp>
      <p:sp>
        <p:nvSpPr>
          <p:cNvPr id="6" name="17 - Θέση υποσέλιδου"/>
          <p:cNvSpPr>
            <a:spLocks noGrp="1"/>
          </p:cNvSpPr>
          <p:nvPr>
            <p:ph type="ftr" sz="quarter" idx="11"/>
          </p:nvPr>
        </p:nvSpPr>
        <p:spPr/>
        <p:txBody>
          <a:bodyPr/>
          <a:lstStyle>
            <a:lvl1pPr>
              <a:defRPr/>
            </a:lvl1pPr>
          </a:lstStyle>
          <a:p>
            <a:pPr>
              <a:defRPr/>
            </a:pPr>
            <a:endParaRPr lang="el-GR" alt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AE1EDB9F-7C01-4365-B733-352506B145F2}" type="slidenum">
              <a:rPr lang="el-GR" altLang="en-US"/>
              <a:pPr>
                <a:defRPr/>
              </a:pPr>
              <a:t>‹#›</a:t>
            </a:fld>
            <a:endParaRPr lang="el-G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 Στρογγύλεμα μίας γωνίας ορθογωνίου"/>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l-GR" noProof="0" dirty="0" smtClean="0"/>
              <a:t>Κάντε κλικ στο εικονίδιο για να προσθέσετε μια εικόνα</a:t>
            </a:r>
            <a:endParaRPr lang="en-US" noProof="0" dirty="0"/>
          </a:p>
        </p:txBody>
      </p:sp>
      <p:sp>
        <p:nvSpPr>
          <p:cNvPr id="7" name="4 - Θέση ημερομηνίας"/>
          <p:cNvSpPr>
            <a:spLocks noGrp="1"/>
          </p:cNvSpPr>
          <p:nvPr>
            <p:ph type="dt" sz="half" idx="10"/>
          </p:nvPr>
        </p:nvSpPr>
        <p:spPr/>
        <p:txBody>
          <a:bodyPr/>
          <a:lstStyle>
            <a:lvl1pPr>
              <a:defRPr/>
            </a:lvl1pPr>
            <a:extLst/>
          </a:lstStyle>
          <a:p>
            <a:pPr>
              <a:defRPr/>
            </a:pPr>
            <a:endParaRPr lang="el-GR" altLang="en-US"/>
          </a:p>
        </p:txBody>
      </p:sp>
      <p:sp>
        <p:nvSpPr>
          <p:cNvPr id="8" name="5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2AD0748F-F0D0-4463-AE0E-F8BFF44C9ADB}" type="slidenum">
              <a:rPr lang="el-GR" altLang="en-US"/>
              <a:pPr>
                <a:defRPr/>
              </a:pPr>
              <a:t>‹#›</a:t>
            </a:fld>
            <a:endParaRPr lang="el-G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FC83C496-D53F-41EA-9A70-D289BB43554F}" type="slidenum">
              <a:rPr lang="el-GR" altLang="en-US"/>
              <a:pPr>
                <a:defRPr/>
              </a:pPr>
              <a:t>‹#›</a:t>
            </a:fld>
            <a:endParaRPr lang="el-GR"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087C6EC8-B691-4780-9EEE-2BC58B04CBBB}" type="slidenum">
              <a:rPr lang="el-GR" altLang="en-US"/>
              <a:pPr>
                <a:defRPr/>
              </a:pPr>
              <a:t>‹#›</a:t>
            </a:fld>
            <a:endParaRPr lang="el-G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3FF95A-DFD6-40DF-8D66-054F2DF5EDAA}" type="slidenum">
              <a:rPr lang="el-GR" altLang="en-US"/>
              <a:pPr>
                <a:defRPr/>
              </a:pPr>
              <a:t>‹#›</a:t>
            </a:fld>
            <a:endParaRPr lang="el-G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862887-458A-4E09-BF48-5BBAAF4B224B}" type="slidenum">
              <a:rPr lang="el-GR" altLang="en-US"/>
              <a:pPr>
                <a:defRPr/>
              </a:pPr>
              <a:t>‹#›</a:t>
            </a:fld>
            <a:endParaRPr lang="el-G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CF17BA-5454-48E2-8DA1-16D98F6524E8}" type="slidenum">
              <a:rPr lang="el-GR" altLang="en-US"/>
              <a:pPr>
                <a:defRPr/>
              </a:pPr>
              <a:t>‹#›</a:t>
            </a:fld>
            <a:endParaRPr lang="el-G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6"/>
          <p:cNvSpPr>
            <a:spLocks noGrp="1" noChangeArrowheads="1"/>
          </p:cNvSpPr>
          <p:nvPr>
            <p:ph type="sldNum" sz="quarter" idx="12"/>
          </p:nvPr>
        </p:nvSpPr>
        <p:spPr>
          <a:ln/>
        </p:spPr>
        <p:txBody>
          <a:bodyPr/>
          <a:lstStyle>
            <a:lvl1pPr>
              <a:defRPr/>
            </a:lvl1pPr>
          </a:lstStyle>
          <a:p>
            <a:pPr>
              <a:defRPr/>
            </a:pPr>
            <a:fld id="{282089D4-EEBF-47B1-B9B5-489C8B6E3771}" type="slidenum">
              <a:rPr lang="el-GR" altLang="en-US"/>
              <a:pPr>
                <a:defRPr/>
              </a:pPr>
              <a:t>‹#›</a:t>
            </a:fld>
            <a:endParaRPr lang="el-G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p:cNvSpPr>
            <a:spLocks noGrp="1" noChangeArrowheads="1"/>
          </p:cNvSpPr>
          <p:nvPr>
            <p:ph type="sldNum" sz="quarter" idx="12"/>
          </p:nvPr>
        </p:nvSpPr>
        <p:spPr>
          <a:ln/>
        </p:spPr>
        <p:txBody>
          <a:bodyPr/>
          <a:lstStyle>
            <a:lvl1pPr>
              <a:defRPr/>
            </a:lvl1pPr>
          </a:lstStyle>
          <a:p>
            <a:pPr>
              <a:defRPr/>
            </a:pPr>
            <a:fld id="{9AD6C02D-21ED-46BD-A9BC-27423E974798}" type="slidenum">
              <a:rPr lang="el-GR" altLang="en-US"/>
              <a:pPr>
                <a:defRPr/>
              </a:pPr>
              <a:t>‹#›</a:t>
            </a:fld>
            <a:endParaRPr lang="el-G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6"/>
          <p:cNvSpPr>
            <a:spLocks noGrp="1" noChangeArrowheads="1"/>
          </p:cNvSpPr>
          <p:nvPr>
            <p:ph type="sldNum" sz="quarter" idx="12"/>
          </p:nvPr>
        </p:nvSpPr>
        <p:spPr>
          <a:ln/>
        </p:spPr>
        <p:txBody>
          <a:bodyPr/>
          <a:lstStyle>
            <a:lvl1pPr>
              <a:defRPr/>
            </a:lvl1pPr>
          </a:lstStyle>
          <a:p>
            <a:pPr>
              <a:defRPr/>
            </a:pPr>
            <a:fld id="{2BE44F3D-931A-4370-94E9-4C020957072D}" type="slidenum">
              <a:rPr lang="el-GR" altLang="en-US"/>
              <a:pPr>
                <a:defRPr/>
              </a:pPr>
              <a:t>‹#›</a:t>
            </a:fld>
            <a:endParaRPr lang="el-G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A4F553-D6B8-4546-B003-91CAB019636E}" type="slidenum">
              <a:rPr lang="el-GR" altLang="en-US"/>
              <a:pPr>
                <a:defRPr/>
              </a:pPr>
              <a:t>‹#›</a:t>
            </a:fld>
            <a:endParaRPr lang="el-G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επεξεργασία του τίτλου</a:t>
            </a:r>
          </a:p>
        </p:txBody>
      </p:sp>
      <p:sp>
        <p:nvSpPr>
          <p:cNvPr id="7475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522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l-GR" alt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l-GR" altLang="en-US"/>
          </a:p>
        </p:txBody>
      </p:sp>
      <p:sp>
        <p:nvSpPr>
          <p:cNvPr id="522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0E2344ED-428F-4EB1-AC8E-3B8A56F2789A}" type="slidenum">
              <a:rPr lang="el-GR" altLang="en-US"/>
              <a:pPr>
                <a:defRPr/>
              </a:pPr>
              <a:t>‹#›</a:t>
            </a:fld>
            <a:endParaRPr lang="el-GR" altLang="en-US" dirty="0"/>
          </a:p>
        </p:txBody>
      </p:sp>
      <p:pic>
        <p:nvPicPr>
          <p:cNvPr id="74759" name="Picture 9"/>
          <p:cNvPicPr>
            <a:picLocks noChangeAspect="1" noChangeArrowheads="1"/>
          </p:cNvPicPr>
          <p:nvPr/>
        </p:nvPicPr>
        <p:blipFill>
          <a:blip r:embed="rId16" cstate="print"/>
          <a:srcRect/>
          <a:stretch>
            <a:fillRect/>
          </a:stretch>
        </p:blipFill>
        <p:spPr bwMode="auto">
          <a:xfrm>
            <a:off x="6588125" y="6256338"/>
            <a:ext cx="3408363" cy="557212"/>
          </a:xfrm>
          <a:prstGeom prst="rect">
            <a:avLst/>
          </a:prstGeom>
          <a:noFill/>
          <a:ln w="9525">
            <a:noFill/>
            <a:miter lim="800000"/>
            <a:headEnd/>
            <a:tailEnd/>
          </a:ln>
        </p:spPr>
      </p:pic>
      <p:sp>
        <p:nvSpPr>
          <p:cNvPr id="1032"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pPr>
              <a:defRPr/>
            </a:pPr>
            <a:endParaRPr lang="el-GR"/>
          </a:p>
        </p:txBody>
      </p:sp>
      <p:sp>
        <p:nvSpPr>
          <p:cNvPr id="1033"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6899" r:id="rId1"/>
    <p:sldLayoutId id="2147486900" r:id="rId2"/>
    <p:sldLayoutId id="2147486882" r:id="rId3"/>
    <p:sldLayoutId id="2147486883" r:id="rId4"/>
    <p:sldLayoutId id="2147486884" r:id="rId5"/>
    <p:sldLayoutId id="2147486885" r:id="rId6"/>
    <p:sldLayoutId id="2147486886" r:id="rId7"/>
    <p:sldLayoutId id="2147486887" r:id="rId8"/>
    <p:sldLayoutId id="2147486888" r:id="rId9"/>
    <p:sldLayoutId id="2147486889" r:id="rId10"/>
    <p:sldLayoutId id="2147486890" r:id="rId11"/>
    <p:sldLayoutId id="2147486891" r:id="rId12"/>
    <p:sldLayoutId id="2147486901" r:id="rId13"/>
    <p:sldLayoutId id="214748690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Book Antiqua" pitchFamily="18" charset="0"/>
        </a:defRPr>
      </a:lvl2pPr>
      <a:lvl3pPr algn="l" rtl="0" eaLnBrk="0" fontAlgn="base" hangingPunct="0">
        <a:spcBef>
          <a:spcPct val="0"/>
        </a:spcBef>
        <a:spcAft>
          <a:spcPct val="0"/>
        </a:spcAft>
        <a:defRPr sz="4200">
          <a:solidFill>
            <a:schemeClr val="tx1"/>
          </a:solidFill>
          <a:latin typeface="Book Antiqua" pitchFamily="18" charset="0"/>
        </a:defRPr>
      </a:lvl3pPr>
      <a:lvl4pPr algn="l" rtl="0" eaLnBrk="0" fontAlgn="base" hangingPunct="0">
        <a:spcBef>
          <a:spcPct val="0"/>
        </a:spcBef>
        <a:spcAft>
          <a:spcPct val="0"/>
        </a:spcAft>
        <a:defRPr sz="4200">
          <a:solidFill>
            <a:schemeClr val="tx1"/>
          </a:solidFill>
          <a:latin typeface="Book Antiqua" pitchFamily="18" charset="0"/>
        </a:defRPr>
      </a:lvl4pPr>
      <a:lvl5pPr algn="l" rtl="0" eaLnBrk="0" fontAlgn="base" hangingPunct="0">
        <a:spcBef>
          <a:spcPct val="0"/>
        </a:spcBef>
        <a:spcAft>
          <a:spcPct val="0"/>
        </a:spcAft>
        <a:defRPr sz="4200">
          <a:solidFill>
            <a:schemeClr val="tx1"/>
          </a:solidFill>
          <a:latin typeface="Book Antiqua" pitchFamily="18" charset="0"/>
        </a:defRPr>
      </a:lvl5pPr>
      <a:lvl6pPr marL="457200" algn="l" rtl="0" fontAlgn="base">
        <a:spcBef>
          <a:spcPct val="0"/>
        </a:spcBef>
        <a:spcAft>
          <a:spcPct val="0"/>
        </a:spcAft>
        <a:defRPr sz="4200">
          <a:solidFill>
            <a:schemeClr val="tx1"/>
          </a:solidFill>
          <a:latin typeface="Book Antiqua" pitchFamily="18" charset="0"/>
        </a:defRPr>
      </a:lvl6pPr>
      <a:lvl7pPr marL="914400" algn="l" rtl="0" fontAlgn="base">
        <a:spcBef>
          <a:spcPct val="0"/>
        </a:spcBef>
        <a:spcAft>
          <a:spcPct val="0"/>
        </a:spcAft>
        <a:defRPr sz="4200">
          <a:solidFill>
            <a:schemeClr val="tx1"/>
          </a:solidFill>
          <a:latin typeface="Book Antiqua" pitchFamily="18" charset="0"/>
        </a:defRPr>
      </a:lvl7pPr>
      <a:lvl8pPr marL="1371600" algn="l" rtl="0" fontAlgn="base">
        <a:spcBef>
          <a:spcPct val="0"/>
        </a:spcBef>
        <a:spcAft>
          <a:spcPct val="0"/>
        </a:spcAft>
        <a:defRPr sz="4200">
          <a:solidFill>
            <a:schemeClr val="tx1"/>
          </a:solidFill>
          <a:latin typeface="Book Antiqua" pitchFamily="18" charset="0"/>
        </a:defRPr>
      </a:lvl8pPr>
      <a:lvl9pPr marL="1828800" algn="l" rtl="0" fontAlgn="base">
        <a:spcBef>
          <a:spcPct val="0"/>
        </a:spcBef>
        <a:spcAft>
          <a:spcPct val="0"/>
        </a:spcAft>
        <a:defRPr sz="4200">
          <a:solidFill>
            <a:schemeClr val="tx1"/>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12 - Θέση τίτλου"/>
          <p:cNvSpPr>
            <a:spLocks noGrp="1"/>
          </p:cNvSpPr>
          <p:nvPr>
            <p:ph type="title"/>
          </p:nvPr>
        </p:nvSpPr>
        <p:spPr>
          <a:xfrm>
            <a:off x="503238" y="4986338"/>
            <a:ext cx="8183562" cy="1050925"/>
          </a:xfrm>
          <a:prstGeom prst="rect">
            <a:avLst/>
          </a:prstGeom>
        </p:spPr>
        <p:txBody>
          <a:bodyPr vert="horz" anchor="b">
            <a:normAutofit/>
          </a:bodyPr>
          <a:lstStyle>
            <a:extLst/>
          </a:lstStyle>
          <a:p>
            <a:r>
              <a:rPr lang="el-GR" smtClean="0"/>
              <a:t>Kλικ για επεξεργασία του τίτλου</a:t>
            </a:r>
            <a:endParaRPr lang="en-US"/>
          </a:p>
        </p:txBody>
      </p:sp>
      <p:sp>
        <p:nvSpPr>
          <p:cNvPr id="75783" name="3 - Θέση κειμένου"/>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5" name="24 - Θέση ημερομηνίας"/>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l-GR" altLang="en-US"/>
          </a:p>
        </p:txBody>
      </p:sp>
      <p:sp>
        <p:nvSpPr>
          <p:cNvPr id="18" name="17 - Θέση υποσέλιδου"/>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l-GR" altLang="en-US"/>
          </a:p>
        </p:txBody>
      </p:sp>
      <p:sp>
        <p:nvSpPr>
          <p:cNvPr id="5" name="4 - Θέση αριθμού διαφάνειας"/>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567A8C5-E7A7-4AD6-8E74-36564C42B567}" type="slidenum">
              <a:rPr lang="el-GR" altLang="en-US"/>
              <a:pPr>
                <a:defRPr/>
              </a:pPr>
              <a:t>‹#›</a:t>
            </a:fld>
            <a:endParaRPr lang="el-GR" altLang="en-US" dirty="0"/>
          </a:p>
        </p:txBody>
      </p:sp>
      <p:pic>
        <p:nvPicPr>
          <p:cNvPr id="75787" name="Picture 9"/>
          <p:cNvPicPr>
            <a:picLocks noChangeAspect="1" noChangeArrowheads="1"/>
          </p:cNvPicPr>
          <p:nvPr/>
        </p:nvPicPr>
        <p:blipFill>
          <a:blip r:embed="rId13" cstate="print"/>
          <a:srcRect/>
          <a:stretch>
            <a:fillRect/>
          </a:stretch>
        </p:blipFill>
        <p:spPr bwMode="auto">
          <a:xfrm>
            <a:off x="6588125" y="6256338"/>
            <a:ext cx="3408363" cy="557212"/>
          </a:xfrm>
          <a:prstGeom prst="rect">
            <a:avLst/>
          </a:prstGeom>
          <a:noFill/>
          <a:ln w="9525">
            <a:noFill/>
            <a:miter lim="800000"/>
            <a:headEnd/>
            <a:tailEnd/>
          </a:ln>
        </p:spPr>
      </p:pic>
      <p:sp>
        <p:nvSpPr>
          <p:cNvPr id="2060"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pPr>
              <a:defRPr/>
            </a:pPr>
            <a:endParaRPr lang="el-GR"/>
          </a:p>
        </p:txBody>
      </p:sp>
      <p:sp>
        <p:nvSpPr>
          <p:cNvPr id="2061"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6903" r:id="rId1"/>
    <p:sldLayoutId id="2147486892" r:id="rId2"/>
    <p:sldLayoutId id="2147486904" r:id="rId3"/>
    <p:sldLayoutId id="2147486893" r:id="rId4"/>
    <p:sldLayoutId id="2147486894" r:id="rId5"/>
    <p:sldLayoutId id="2147486895" r:id="rId6"/>
    <p:sldLayoutId id="2147486905" r:id="rId7"/>
    <p:sldLayoutId id="2147486896" r:id="rId8"/>
    <p:sldLayoutId id="2147486906" r:id="rId9"/>
    <p:sldLayoutId id="2147486897" r:id="rId10"/>
    <p:sldLayoutId id="2147486898"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___________________Microsoft_Office_Excel_97-20035.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___________________Microsoft_Office_Excel_97-20036.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___________________Microsoft_Office_Excel_97-20037.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___________________Microsoft_Office_Excel_97-20038.xls"/><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____________Microsoft_Office_Word_97_-_20031.doc"/></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___________________Microsoft_Office_Excel_97-20039.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___________________Microsoft_Office_Excel_97-200310.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___________________Microsoft_Office_Excel_97-200311.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___________________Microsoft_Office_Excel_97-20031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___________________Microsoft_Office_Excel_97-200313.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___________________Microsoft_Office_Excel_97-200314.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___________________Microsoft_Office_Excel_97-200315.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___________________Microsoft_Office_Excel_97-200316.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___________________Microsoft_Office_Excel_97-200317.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___________________Microsoft_Office_Excel_97-200318.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___________________Microsoft_Office_Excel_97-200319.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___________________Microsoft_Office_Excel_97-200320.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___________________Microsoft_Office_Excel_97-200321.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___________________Microsoft_Office_Excel_97-200322.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___________________Microsoft_Office_Excel_97-200323.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oleObject" Target="../embeddings/___________________Microsoft_Office_Excel_97-200325.xls"/><Relationship Id="rId4" Type="http://schemas.openxmlformats.org/officeDocument/2006/relationships/oleObject" Target="../embeddings/___________________Microsoft_Office_Excel_97-200324.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___________________Microsoft_Office_Excel_97-200326.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___________________Microsoft_Office_Excel_97-200327.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___________________Microsoft_Office_Excel_97-200328.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___________________Microsoft_Office_Excel_97-200329.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___________________Microsoft_Office_Excel_97-200330.xls"/></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___________________Microsoft_Office_Excel_97-200331.xls"/></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___________________Microsoft_Office_Excel_97-200332.xls"/></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___________________Microsoft_Office_Excel_97-200333.xls"/></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___________________Microsoft_Office_Excel_97-200334.xls"/></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___________________Microsoft_Office_Excel_97-200335.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___________________Microsoft_Office_Excel_97-20032.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___________________Microsoft_Office_Excel_97-20033.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___________________Microsoft_Office_Excel_97-20034.xls"/></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4995" name="Picture 4"/>
          <p:cNvPicPr>
            <a:picLocks noChangeAspect="1" noChangeArrowheads="1"/>
          </p:cNvPicPr>
          <p:nvPr/>
        </p:nvPicPr>
        <p:blipFill>
          <a:blip r:embed="rId3" cstate="print"/>
          <a:srcRect/>
          <a:stretch>
            <a:fillRect/>
          </a:stretch>
        </p:blipFill>
        <p:spPr bwMode="auto">
          <a:xfrm>
            <a:off x="1893888" y="415925"/>
            <a:ext cx="5178425" cy="1227138"/>
          </a:xfrm>
          <a:prstGeom prst="rect">
            <a:avLst/>
          </a:prstGeom>
          <a:noFill/>
          <a:ln w="9525">
            <a:noFill/>
            <a:miter lim="800000"/>
            <a:headEnd/>
            <a:tailEnd/>
          </a:ln>
        </p:spPr>
      </p:pic>
      <p:grpSp>
        <p:nvGrpSpPr>
          <p:cNvPr id="84996" name="Group 5"/>
          <p:cNvGrpSpPr>
            <a:grpSpLocks/>
          </p:cNvGrpSpPr>
          <p:nvPr/>
        </p:nvGrpSpPr>
        <p:grpSpPr bwMode="auto">
          <a:xfrm>
            <a:off x="3390900" y="2924175"/>
            <a:ext cx="4752975" cy="792163"/>
            <a:chOff x="3198" y="255"/>
            <a:chExt cx="2314" cy="363"/>
          </a:xfrm>
        </p:grpSpPr>
        <p:sp>
          <p:nvSpPr>
            <p:cNvPr id="85005"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5006"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84997" name="Group 8"/>
          <p:cNvGrpSpPr>
            <a:grpSpLocks/>
          </p:cNvGrpSpPr>
          <p:nvPr/>
        </p:nvGrpSpPr>
        <p:grpSpPr bwMode="auto">
          <a:xfrm flipH="1" flipV="1">
            <a:off x="827088" y="1916113"/>
            <a:ext cx="6407150" cy="857250"/>
            <a:chOff x="3198" y="255"/>
            <a:chExt cx="2314" cy="363"/>
          </a:xfrm>
        </p:grpSpPr>
        <p:sp>
          <p:nvSpPr>
            <p:cNvPr id="85003" name="Line 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5004" name="Line 1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84998" name="WordArt 11"/>
          <p:cNvSpPr>
            <a:spLocks noChangeArrowheads="1" noChangeShapeType="1" noTextEdit="1"/>
          </p:cNvSpPr>
          <p:nvPr/>
        </p:nvSpPr>
        <p:spPr bwMode="auto">
          <a:xfrm>
            <a:off x="6659563" y="5732463"/>
            <a:ext cx="1643062" cy="215900"/>
          </a:xfrm>
          <a:prstGeom prst="rect">
            <a:avLst/>
          </a:prstGeom>
        </p:spPr>
        <p:txBody>
          <a:bodyPr wrap="none" fromWordArt="1">
            <a:prstTxWarp prst="textPlain">
              <a:avLst>
                <a:gd name="adj" fmla="val 50000"/>
              </a:avLst>
            </a:prstTxWarp>
          </a:bodyPr>
          <a:lstStyle/>
          <a:p>
            <a:pPr algn="ctr"/>
            <a:r>
              <a:rPr lang="el-GR" b="1" i="1" kern="10">
                <a:ln w="6350">
                  <a:solidFill>
                    <a:srgbClr val="800000"/>
                  </a:solidFill>
                  <a:round/>
                  <a:headEnd/>
                  <a:tailEnd/>
                </a:ln>
                <a:solidFill>
                  <a:srgbClr val="595959"/>
                </a:solidFill>
                <a:effectLst>
                  <a:outerShdw dist="35921" dir="2700000" algn="ctr" rotWithShape="0">
                    <a:srgbClr val="C0C0C0"/>
                  </a:outerShdw>
                </a:effectLst>
                <a:latin typeface="Calibri"/>
              </a:rPr>
              <a:t>Ιανουάριος 2013 </a:t>
            </a:r>
          </a:p>
        </p:txBody>
      </p:sp>
      <p:sp>
        <p:nvSpPr>
          <p:cNvPr id="84999" name="WordArt 13"/>
          <p:cNvSpPr>
            <a:spLocks noChangeArrowheads="1" noChangeShapeType="1" noTextEdit="1"/>
          </p:cNvSpPr>
          <p:nvPr/>
        </p:nvSpPr>
        <p:spPr bwMode="auto">
          <a:xfrm>
            <a:off x="1446213" y="2198688"/>
            <a:ext cx="6119812" cy="571500"/>
          </a:xfrm>
          <a:prstGeom prst="rect">
            <a:avLst/>
          </a:prstGeom>
        </p:spPr>
        <p:txBody>
          <a:bodyPr wrap="none" fromWordArt="1">
            <a:prstTxWarp prst="textPlain">
              <a:avLst>
                <a:gd name="adj" fmla="val 50000"/>
              </a:avLst>
            </a:prstTxWarp>
          </a:bodyPr>
          <a:lstStyle/>
          <a:p>
            <a:pPr algn="ctr"/>
            <a:r>
              <a:rPr lang="el-GR" sz="2000" b="1" i="1" kern="10">
                <a:ln w="6350">
                  <a:solidFill>
                    <a:srgbClr val="800000"/>
                  </a:solidFill>
                  <a:round/>
                  <a:headEnd/>
                  <a:tailEnd/>
                </a:ln>
                <a:solidFill>
                  <a:srgbClr val="CC0000"/>
                </a:solidFill>
                <a:effectLst>
                  <a:outerShdw dist="35921" dir="2700000" algn="ctr" rotWithShape="0">
                    <a:srgbClr val="C0C0C0"/>
                  </a:outerShdw>
                </a:effectLst>
                <a:latin typeface="Calibri"/>
              </a:rPr>
              <a:t>ΕΡΕΥΝΑ ΙΜΕ ΓΣΕΒΕΕ </a:t>
            </a:r>
          </a:p>
        </p:txBody>
      </p:sp>
      <p:sp>
        <p:nvSpPr>
          <p:cNvPr id="85000" name="WordArt 13"/>
          <p:cNvSpPr>
            <a:spLocks noChangeArrowheads="1" noChangeShapeType="1" noTextEdit="1"/>
          </p:cNvSpPr>
          <p:nvPr/>
        </p:nvSpPr>
        <p:spPr bwMode="auto">
          <a:xfrm>
            <a:off x="2339975" y="2852738"/>
            <a:ext cx="4391025" cy="576262"/>
          </a:xfrm>
          <a:prstGeom prst="rect">
            <a:avLst/>
          </a:prstGeom>
        </p:spPr>
        <p:txBody>
          <a:bodyPr wrap="none" fromWordArt="1">
            <a:prstTxWarp prst="textPlain">
              <a:avLst>
                <a:gd name="adj" fmla="val 50000"/>
              </a:avLst>
            </a:prstTxWarp>
          </a:bodyPr>
          <a:lstStyle/>
          <a:p>
            <a:pPr algn="ctr"/>
            <a:r>
              <a:rPr lang="el-GR" sz="2000" b="1" i="1" kern="10">
                <a:ln w="6350">
                  <a:solidFill>
                    <a:srgbClr val="800000"/>
                  </a:solidFill>
                  <a:round/>
                  <a:headEnd/>
                  <a:tailEnd/>
                </a:ln>
                <a:solidFill>
                  <a:srgbClr val="404040"/>
                </a:solidFill>
                <a:effectLst>
                  <a:outerShdw dist="35921" dir="2700000" algn="ctr" rotWithShape="0">
                    <a:srgbClr val="C0C0C0"/>
                  </a:outerShdw>
                </a:effectLst>
                <a:latin typeface="Calibri"/>
              </a:rPr>
              <a:t>ΤΑΣΕΙΣ ΟΙΚΟΝΟΜΙΚΟΥ ΚΛΙΜΑΤΟΣ </a:t>
            </a:r>
          </a:p>
        </p:txBody>
      </p:sp>
      <p:pic>
        <p:nvPicPr>
          <p:cNvPr id="85001" name="Picture 14" descr="image001"/>
          <p:cNvPicPr>
            <a:picLocks noChangeAspect="1" noChangeArrowheads="1"/>
          </p:cNvPicPr>
          <p:nvPr/>
        </p:nvPicPr>
        <p:blipFill>
          <a:blip r:embed="rId4" cstate="print"/>
          <a:srcRect/>
          <a:stretch>
            <a:fillRect/>
          </a:stretch>
        </p:blipFill>
        <p:spPr bwMode="auto">
          <a:xfrm>
            <a:off x="2411413" y="3644900"/>
            <a:ext cx="5486400" cy="1162050"/>
          </a:xfrm>
          <a:prstGeom prst="rect">
            <a:avLst/>
          </a:prstGeom>
          <a:noFill/>
          <a:ln w="9525">
            <a:noFill/>
            <a:miter lim="800000"/>
            <a:headEnd/>
            <a:tailEnd/>
          </a:ln>
        </p:spPr>
      </p:pic>
      <p:pic>
        <p:nvPicPr>
          <p:cNvPr id="85002" name="Picture 15" descr="imelogo"/>
          <p:cNvPicPr>
            <a:picLocks noChangeAspect="1" noChangeArrowheads="1"/>
          </p:cNvPicPr>
          <p:nvPr/>
        </p:nvPicPr>
        <p:blipFill>
          <a:blip r:embed="rId5" cstate="print"/>
          <a:srcRect/>
          <a:stretch>
            <a:fillRect/>
          </a:stretch>
        </p:blipFill>
        <p:spPr bwMode="auto">
          <a:xfrm>
            <a:off x="1042988" y="3644900"/>
            <a:ext cx="1081087" cy="1092200"/>
          </a:xfrm>
          <a:prstGeom prst="rect">
            <a:avLst/>
          </a:prstGeom>
          <a:noFill/>
          <a:ln w="9525">
            <a:noFill/>
            <a:miter lim="800000"/>
            <a:headEnd/>
            <a:tailEnd/>
          </a:ln>
        </p:spPr>
      </p:pic>
      <p:sp>
        <p:nvSpPr>
          <p:cNvPr id="15" name="Rectangle 2"/>
          <p:cNvSpPr txBox="1">
            <a:spLocks noChangeArrowheads="1"/>
          </p:cNvSpPr>
          <p:nvPr/>
        </p:nvSpPr>
        <p:spPr bwMode="auto">
          <a:xfrm>
            <a:off x="0" y="6237288"/>
            <a:ext cx="9144000" cy="620712"/>
          </a:xfrm>
          <a:prstGeom prst="rect">
            <a:avLst/>
          </a:prstGeom>
          <a:solidFill>
            <a:srgbClr val="FF0000"/>
          </a:solidFill>
          <a:ln w="9525">
            <a:solidFill>
              <a:srgbClr val="CC0000"/>
            </a:solidFill>
            <a:miter lim="800000"/>
            <a:headEnd/>
            <a:tailEnd/>
          </a:ln>
        </p:spPr>
        <p:txBody>
          <a:bodyPr/>
          <a:lstStyle/>
          <a:p>
            <a:pPr algn="ctr">
              <a:lnSpc>
                <a:spcPct val="80000"/>
              </a:lnSpc>
              <a:spcBef>
                <a:spcPct val="20000"/>
              </a:spcBef>
              <a:buClr>
                <a:schemeClr val="accent1"/>
              </a:buClr>
              <a:buSzPct val="65000"/>
            </a:pPr>
            <a:r>
              <a:rPr lang="el-GR" sz="1000" b="1" dirty="0" smtClean="0">
                <a:solidFill>
                  <a:schemeClr val="bg1"/>
                </a:solidFill>
                <a:effectLst>
                  <a:outerShdw blurRad="38100" dist="38100" dir="2700000" algn="tl">
                    <a:srgbClr val="000000"/>
                  </a:outerShdw>
                </a:effectLst>
                <a:latin typeface="Verdana" pitchFamily="34" charset="0"/>
              </a:rPr>
              <a:t>ΙΝΣΤΙΤΟΥΤΟ ΜΙΚΡΟΜΕΣΑΙΩΝ ΕΠΙΧΕΙΡΗΣΕΩΝ</a:t>
            </a:r>
            <a:r>
              <a:rPr lang="en-US" sz="1000" b="1" dirty="0" smtClean="0">
                <a:solidFill>
                  <a:schemeClr val="bg1"/>
                </a:solidFill>
                <a:effectLst>
                  <a:outerShdw blurRad="38100" dist="38100" dir="2700000" algn="tl">
                    <a:srgbClr val="000000"/>
                  </a:outerShdw>
                </a:effectLst>
                <a:latin typeface="Verdana" pitchFamily="34" charset="0"/>
              </a:rPr>
              <a:t>– </a:t>
            </a:r>
            <a:r>
              <a:rPr lang="el-GR" sz="1000" b="1" dirty="0" smtClean="0">
                <a:solidFill>
                  <a:schemeClr val="bg1"/>
                </a:solidFill>
                <a:effectLst>
                  <a:outerShdw blurRad="38100" dist="38100" dir="2700000" algn="tl">
                    <a:srgbClr val="000000"/>
                  </a:outerShdw>
                </a:effectLst>
                <a:latin typeface="Verdana" pitchFamily="34" charset="0"/>
              </a:rPr>
              <a:t>ΓΣΕΒΕΕ</a:t>
            </a:r>
            <a:r>
              <a:rPr lang="en-US" sz="1000" b="1" dirty="0" smtClean="0">
                <a:solidFill>
                  <a:schemeClr val="bg1"/>
                </a:solidFill>
                <a:effectLst>
                  <a:outerShdw blurRad="38100" dist="38100" dir="2700000" algn="tl">
                    <a:srgbClr val="000000"/>
                  </a:outerShdw>
                </a:effectLst>
                <a:latin typeface="Verdana" pitchFamily="34" charset="0"/>
              </a:rPr>
              <a:t>,</a:t>
            </a:r>
            <a:r>
              <a:rPr lang="el-GR" sz="1000" b="1" dirty="0" smtClean="0">
                <a:solidFill>
                  <a:schemeClr val="bg1"/>
                </a:solidFill>
                <a:effectLst>
                  <a:outerShdw blurRad="38100" dist="38100" dir="2700000" algn="tl">
                    <a:srgbClr val="000000"/>
                  </a:outerShdw>
                </a:effectLst>
                <a:latin typeface="Verdana" pitchFamily="34" charset="0"/>
              </a:rPr>
              <a:t>  Αριστοτέλους 46, </a:t>
            </a:r>
            <a:r>
              <a:rPr lang="el-GR" sz="1000" b="1" dirty="0">
                <a:solidFill>
                  <a:schemeClr val="bg1"/>
                </a:solidFill>
                <a:effectLst>
                  <a:outerShdw blurRad="38100" dist="38100" dir="2700000" algn="tl">
                    <a:srgbClr val="000000"/>
                  </a:outerShdw>
                </a:effectLst>
                <a:latin typeface="Verdana" pitchFamily="34" charset="0"/>
              </a:rPr>
              <a:t>104 33, </a:t>
            </a:r>
            <a:r>
              <a:rPr lang="el-GR" sz="1000" b="1" dirty="0" smtClean="0">
                <a:solidFill>
                  <a:schemeClr val="bg1"/>
                </a:solidFill>
                <a:effectLst>
                  <a:outerShdw blurRad="38100" dist="38100" dir="2700000" algn="tl">
                    <a:srgbClr val="000000"/>
                  </a:outerShdw>
                </a:effectLst>
                <a:latin typeface="Verdana" pitchFamily="34" charset="0"/>
              </a:rPr>
              <a:t>Αθήνα</a:t>
            </a:r>
            <a:endParaRPr lang="el-GR" sz="1000" b="1" dirty="0">
              <a:solidFill>
                <a:schemeClr val="bg1"/>
              </a:solidFill>
              <a:effectLst>
                <a:outerShdw blurRad="38100" dist="38100" dir="2700000" algn="tl">
                  <a:srgbClr val="000000"/>
                </a:outerShdw>
              </a:effectLst>
              <a:latin typeface="Verdana" pitchFamily="34" charset="0"/>
            </a:endParaRPr>
          </a:p>
          <a:p>
            <a:pPr algn="ctr">
              <a:lnSpc>
                <a:spcPct val="80000"/>
              </a:lnSpc>
              <a:spcBef>
                <a:spcPct val="20000"/>
              </a:spcBef>
              <a:buClr>
                <a:schemeClr val="accent1"/>
              </a:buClr>
              <a:buSzPct val="65000"/>
            </a:pPr>
            <a:r>
              <a:rPr lang="el-GR" sz="1000" b="1" dirty="0" err="1" smtClean="0">
                <a:solidFill>
                  <a:schemeClr val="bg1"/>
                </a:solidFill>
                <a:effectLst>
                  <a:outerShdw blurRad="38100" dist="38100" dir="2700000" algn="tl">
                    <a:srgbClr val="000000"/>
                  </a:outerShdw>
                </a:effectLst>
                <a:latin typeface="Verdana" pitchFamily="34" charset="0"/>
              </a:rPr>
              <a:t>Τηλ</a:t>
            </a:r>
            <a:r>
              <a:rPr lang="en-US" sz="1000" b="1" dirty="0" smtClean="0">
                <a:solidFill>
                  <a:schemeClr val="bg1"/>
                </a:solidFill>
                <a:effectLst>
                  <a:outerShdw blurRad="38100" dist="38100" dir="2700000" algn="tl">
                    <a:srgbClr val="000000"/>
                  </a:outerShdw>
                </a:effectLst>
                <a:latin typeface="Verdana" pitchFamily="34" charset="0"/>
              </a:rPr>
              <a:t>.</a:t>
            </a:r>
            <a:r>
              <a:rPr lang="el-GR" sz="1000" b="1" dirty="0" smtClean="0">
                <a:solidFill>
                  <a:schemeClr val="bg1"/>
                </a:solidFill>
                <a:effectLst>
                  <a:outerShdw blurRad="38100" dist="38100" dir="2700000" algn="tl">
                    <a:srgbClr val="000000"/>
                  </a:outerShdw>
                </a:effectLst>
                <a:latin typeface="Verdana" pitchFamily="34" charset="0"/>
              </a:rPr>
              <a:t> </a:t>
            </a:r>
            <a:r>
              <a:rPr lang="el-GR" sz="1000" b="1" dirty="0">
                <a:solidFill>
                  <a:schemeClr val="bg1"/>
                </a:solidFill>
                <a:effectLst>
                  <a:outerShdw blurRad="38100" dist="38100" dir="2700000" algn="tl">
                    <a:srgbClr val="000000"/>
                  </a:outerShdw>
                </a:effectLst>
                <a:latin typeface="Verdana" pitchFamily="34" charset="0"/>
              </a:rPr>
              <a:t>210 8846852, </a:t>
            </a:r>
            <a:r>
              <a:rPr lang="el-GR" sz="1000" b="1" dirty="0" err="1">
                <a:solidFill>
                  <a:schemeClr val="bg1"/>
                </a:solidFill>
                <a:effectLst>
                  <a:outerShdw blurRad="38100" dist="38100" dir="2700000" algn="tl">
                    <a:srgbClr val="000000"/>
                  </a:outerShdw>
                </a:effectLst>
                <a:latin typeface="Verdana" pitchFamily="34" charset="0"/>
              </a:rPr>
              <a:t>Fax</a:t>
            </a:r>
            <a:r>
              <a:rPr lang="el-GR" sz="1000" b="1" dirty="0">
                <a:solidFill>
                  <a:schemeClr val="bg1"/>
                </a:solidFill>
                <a:effectLst>
                  <a:outerShdw blurRad="38100" dist="38100" dir="2700000" algn="tl">
                    <a:srgbClr val="000000"/>
                  </a:outerShdw>
                </a:effectLst>
                <a:latin typeface="Verdana" pitchFamily="34" charset="0"/>
              </a:rPr>
              <a:t>. 210 8846853 </a:t>
            </a:r>
            <a:r>
              <a:rPr lang="el-GR" sz="1000" b="1" dirty="0" err="1">
                <a:solidFill>
                  <a:schemeClr val="bg1"/>
                </a:solidFill>
                <a:effectLst>
                  <a:outerShdw blurRad="38100" dist="38100" dir="2700000" algn="tl">
                    <a:srgbClr val="000000"/>
                  </a:outerShdw>
                </a:effectLst>
                <a:latin typeface="Verdana" pitchFamily="34" charset="0"/>
              </a:rPr>
              <a:t>www.imegsevee.gr</a:t>
            </a:r>
            <a:r>
              <a:rPr lang="el-GR" sz="1000" b="1" dirty="0">
                <a:solidFill>
                  <a:schemeClr val="bg1"/>
                </a:solidFill>
                <a:effectLst>
                  <a:outerShdw blurRad="38100" dist="38100" dir="2700000" algn="tl">
                    <a:srgbClr val="000000"/>
                  </a:outerShdw>
                </a:effectLst>
                <a:latin typeface="Verdana" pitchFamily="34" charset="0"/>
              </a:rPr>
              <a:t> </a:t>
            </a:r>
            <a:r>
              <a:rPr lang="el-GR" sz="1000" b="1" dirty="0" smtClean="0">
                <a:solidFill>
                  <a:schemeClr val="bg1"/>
                </a:solidFill>
                <a:effectLst>
                  <a:outerShdw blurRad="38100" dist="38100" dir="2700000" algn="tl">
                    <a:srgbClr val="000000"/>
                  </a:outerShdw>
                </a:effectLst>
                <a:latin typeface="Verdana" pitchFamily="34" charset="0"/>
              </a:rPr>
              <a:t>,  </a:t>
            </a:r>
            <a:r>
              <a:rPr lang="el-GR" sz="1000" b="1" dirty="0" err="1" smtClean="0">
                <a:solidFill>
                  <a:schemeClr val="bg1"/>
                </a:solidFill>
                <a:effectLst>
                  <a:outerShdw blurRad="38100" dist="38100" dir="2700000" algn="tl">
                    <a:srgbClr val="000000"/>
                  </a:outerShdw>
                </a:effectLst>
                <a:latin typeface="Verdana" pitchFamily="34" charset="0"/>
              </a:rPr>
              <a:t>info@imegsevee.gr</a:t>
            </a:r>
            <a:endParaRPr lang="el-GR" sz="1000" b="1" dirty="0">
              <a:solidFill>
                <a:schemeClr val="bg1"/>
              </a:solidFill>
              <a:effectLst>
                <a:outerShdw blurRad="38100" dist="38100" dir="2700000" algn="tl">
                  <a:srgbClr val="000000"/>
                </a:outerShdw>
              </a:effectLst>
              <a:latin typeface="Verdana" pitchFamily="34" charset="0"/>
            </a:endParaRPr>
          </a:p>
          <a:p>
            <a:pPr>
              <a:lnSpc>
                <a:spcPct val="80000"/>
              </a:lnSpc>
              <a:spcBef>
                <a:spcPct val="20000"/>
              </a:spcBef>
              <a:buClr>
                <a:schemeClr val="accent1"/>
              </a:buClr>
              <a:buSzPct val="65000"/>
            </a:pPr>
            <a:endParaRPr lang="en-US" sz="1000" b="1" dirty="0">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14"/>
          <p:cNvSpPr>
            <a:spLocks noChangeArrowheads="1" noChangeShapeType="1" noTextEdit="1"/>
          </p:cNvSpPr>
          <p:nvPr/>
        </p:nvSpPr>
        <p:spPr bwMode="auto">
          <a:xfrm>
            <a:off x="1714500" y="2643188"/>
            <a:ext cx="6072188" cy="1000125"/>
          </a:xfrm>
          <a:prstGeom prst="rect">
            <a:avLst/>
          </a:prstGeom>
        </p:spPr>
        <p:txBody>
          <a:bodyPr wrap="none" fromWordArt="1">
            <a:prstTxWarp prst="textPlain">
              <a:avLst>
                <a:gd name="adj" fmla="val 50000"/>
              </a:avLst>
            </a:prstTxWarp>
          </a:bodyPr>
          <a:lstStyle/>
          <a:p>
            <a:pPr algn="ctr">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 ΑΝΑΛΥΤΙΚΗ ΑΞΙΟΛΟΓΗΣΗ ΒΑΣΙΚΩΝ ΔΕΙΚΤΩΝ</a:t>
            </a:r>
          </a:p>
          <a:p>
            <a:pPr algn="ctr">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(ΑΠΟΤΙΜΗΣΗ 2</a:t>
            </a:r>
            <a:r>
              <a:rPr lang="el-GR" b="1" i="1" kern="10" baseline="30000" dirty="0">
                <a:ln w="15875">
                  <a:solidFill>
                    <a:srgbClr val="660033"/>
                  </a:solidFill>
                  <a:round/>
                  <a:headEnd/>
                  <a:tailEnd/>
                </a:ln>
                <a:solidFill>
                  <a:srgbClr val="CC0000"/>
                </a:solidFill>
                <a:effectLst>
                  <a:outerShdw dist="35921" dir="2700000" algn="ctr" rotWithShape="0">
                    <a:srgbClr val="C0C0C0"/>
                  </a:outerShdw>
                </a:effectLst>
                <a:latin typeface="Calibri"/>
              </a:rPr>
              <a:t>ου</a:t>
            </a: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 ΕΞΑΜΗΝΟΥ 201</a:t>
            </a:r>
            <a:r>
              <a:rPr lang="en-US" b="1" i="1" kern="10" dirty="0">
                <a:ln w="15875">
                  <a:solidFill>
                    <a:srgbClr val="660033"/>
                  </a:solidFill>
                  <a:round/>
                  <a:headEnd/>
                  <a:tailEnd/>
                </a:ln>
                <a:solidFill>
                  <a:srgbClr val="CC0000"/>
                </a:solidFill>
                <a:effectLst>
                  <a:outerShdw dist="35921" dir="2700000" algn="ctr" rotWithShape="0">
                    <a:srgbClr val="C0C0C0"/>
                  </a:outerShdw>
                </a:effectLst>
                <a:latin typeface="Calibri"/>
              </a:rPr>
              <a:t>2</a:t>
            </a: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 </a:t>
            </a:r>
            <a:endParaRPr lang="en-US" b="1" i="1" kern="10" dirty="0">
              <a:ln w="15875">
                <a:solidFill>
                  <a:srgbClr val="660033"/>
                </a:solidFill>
                <a:round/>
                <a:headEnd/>
                <a:tailEnd/>
              </a:ln>
              <a:solidFill>
                <a:srgbClr val="CC0000"/>
              </a:solidFill>
              <a:effectLst>
                <a:outerShdw dist="35921" dir="2700000" algn="ctr" rotWithShape="0">
                  <a:srgbClr val="C0C0C0"/>
                </a:outerShdw>
              </a:effectLst>
              <a:latin typeface="Calibri"/>
            </a:endParaRPr>
          </a:p>
        </p:txBody>
      </p:sp>
      <p:grpSp>
        <p:nvGrpSpPr>
          <p:cNvPr id="89091" name="Group 15"/>
          <p:cNvGrpSpPr>
            <a:grpSpLocks/>
          </p:cNvGrpSpPr>
          <p:nvPr/>
        </p:nvGrpSpPr>
        <p:grpSpPr bwMode="auto">
          <a:xfrm flipH="1" flipV="1">
            <a:off x="1333500" y="2133600"/>
            <a:ext cx="6407150" cy="1511300"/>
            <a:chOff x="3198" y="255"/>
            <a:chExt cx="2314" cy="363"/>
          </a:xfrm>
        </p:grpSpPr>
        <p:sp>
          <p:nvSpPr>
            <p:cNvPr id="89096"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9097"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89092" name="Group 18"/>
          <p:cNvGrpSpPr>
            <a:grpSpLocks/>
          </p:cNvGrpSpPr>
          <p:nvPr/>
        </p:nvGrpSpPr>
        <p:grpSpPr bwMode="auto">
          <a:xfrm>
            <a:off x="3348038" y="3141663"/>
            <a:ext cx="4752975" cy="792162"/>
            <a:chOff x="3198" y="255"/>
            <a:chExt cx="2314" cy="363"/>
          </a:xfrm>
        </p:grpSpPr>
        <p:sp>
          <p:nvSpPr>
            <p:cNvPr id="89094"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9095"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AEDD8D8D-E67B-473A-A027-B902908ED574}" type="slidenum">
              <a:rPr lang="el-GR" altLang="en-US"/>
              <a:pPr>
                <a:defRPr/>
              </a:pPr>
              <a:t>10</a:t>
            </a:fld>
            <a:endParaRPr lang="el-G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5"/>
          <p:cNvGrpSpPr>
            <a:grpSpLocks/>
          </p:cNvGrpSpPr>
          <p:nvPr/>
        </p:nvGrpSpPr>
        <p:grpSpPr bwMode="auto">
          <a:xfrm>
            <a:off x="5076825" y="476250"/>
            <a:ext cx="3673475" cy="576263"/>
            <a:chOff x="3198" y="255"/>
            <a:chExt cx="2314" cy="363"/>
          </a:xfrm>
        </p:grpSpPr>
        <p:sp>
          <p:nvSpPr>
            <p:cNvPr id="9223"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9224"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100"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ΚΥΚΛΟΣ ΕΡΓΑΣΙΩΝ</a:t>
            </a:r>
            <a:r>
              <a:rPr lang="el-GR" sz="1400" b="1" dirty="0" smtClean="0">
                <a:solidFill>
                  <a:srgbClr val="C00000"/>
                </a:solidFill>
                <a:effectLst>
                  <a:outerShdw blurRad="38100" dist="38100" dir="2700000" algn="tl">
                    <a:srgbClr val="000000">
                      <a:alpha val="43137"/>
                    </a:srgbClr>
                  </a:outerShdw>
                </a:effectLst>
                <a:latin typeface="Calibri" pitchFamily="34" charset="0"/>
              </a:rPr>
              <a:t> </a:t>
            </a:r>
            <a:r>
              <a:rPr lang="el-GR" sz="1500" b="1" dirty="0" smtClean="0">
                <a:latin typeface="Calibri" pitchFamily="34" charset="0"/>
              </a:rPr>
              <a:t/>
            </a:r>
            <a:br>
              <a:rPr lang="el-GR" sz="1500" b="1" dirty="0" smtClean="0">
                <a:latin typeface="Calibri" pitchFamily="34" charset="0"/>
              </a:rPr>
            </a:br>
            <a:r>
              <a:rPr lang="el-GR" sz="1500" b="1" dirty="0" smtClean="0">
                <a:latin typeface="Calibri" pitchFamily="34" charset="0"/>
              </a:rPr>
              <a:t> Θα ήθελα να μου πείτε εάν το δεύτερο εξάμηνο του 2012, </a:t>
            </a:r>
            <a:br>
              <a:rPr lang="el-GR" sz="1500" b="1" dirty="0" smtClean="0">
                <a:latin typeface="Calibri" pitchFamily="34" charset="0"/>
              </a:rPr>
            </a:br>
            <a:r>
              <a:rPr lang="el-GR" sz="1500" b="1" dirty="0" smtClean="0">
                <a:latin typeface="Calibri" pitchFamily="34" charset="0"/>
              </a:rPr>
              <a:t>αυξήθηκε, μειώθηκε ή παρέμεινε αμετάβλητος: </a:t>
            </a:r>
          </a:p>
        </p:txBody>
      </p:sp>
      <p:graphicFrame>
        <p:nvGraphicFramePr>
          <p:cNvPr id="9218" name="Object 3"/>
          <p:cNvGraphicFramePr>
            <a:graphicFrameLocks noChangeAspect="1"/>
          </p:cNvGraphicFramePr>
          <p:nvPr/>
        </p:nvGraphicFramePr>
        <p:xfrm>
          <a:off x="1763688" y="1124744"/>
          <a:ext cx="6367463" cy="2992437"/>
        </p:xfrm>
        <a:graphic>
          <a:graphicData uri="http://schemas.openxmlformats.org/presentationml/2006/ole">
            <p:oleObj spid="_x0000_s9221" name="Worksheet" r:id="rId4" imgW="6086559" imgH="2876476"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3A04EE5D-AD15-4B51-9272-B1E8CD232BCF}" type="slidenum">
              <a:rPr lang="el-GR" altLang="en-US"/>
              <a:pPr>
                <a:defRPr/>
              </a:pPr>
              <a:t>11</a:t>
            </a:fld>
            <a:endParaRPr lang="el-GR" altLang="en-US" dirty="0"/>
          </a:p>
        </p:txBody>
      </p:sp>
      <p:sp>
        <p:nvSpPr>
          <p:cNvPr id="9222" name="7 - TextBox"/>
          <p:cNvSpPr txBox="1">
            <a:spLocks noChangeArrowheads="1"/>
          </p:cNvSpPr>
          <p:nvPr/>
        </p:nvSpPr>
        <p:spPr bwMode="auto">
          <a:xfrm>
            <a:off x="1331640" y="4365104"/>
            <a:ext cx="7344816" cy="2031325"/>
          </a:xfrm>
          <a:prstGeom prst="rect">
            <a:avLst/>
          </a:prstGeom>
          <a:noFill/>
          <a:ln w="9525">
            <a:noFill/>
            <a:miter lim="800000"/>
            <a:headEnd/>
            <a:tailEnd/>
          </a:ln>
        </p:spPr>
        <p:txBody>
          <a:bodyPr wrap="square">
            <a:spAutoFit/>
          </a:bodyPr>
          <a:lstStyle/>
          <a:p>
            <a:pPr algn="just"/>
            <a:r>
              <a:rPr lang="el-GR" dirty="0"/>
              <a:t>Ο βαθμός μείωσης της αγοραστικής δύναμης αντανακλάται στο </a:t>
            </a:r>
            <a:r>
              <a:rPr lang="el-GR" dirty="0" smtClean="0"/>
              <a:t>81,1% </a:t>
            </a:r>
            <a:r>
              <a:rPr lang="el-GR" dirty="0"/>
              <a:t>των επιχειρήσεων που παρουσιάζουν μείωση του τζίρου τους. Η εικόνα αυτή είναι ενδεικτική της δεινής οικονομικής κατάστασης στην οποία έχουν περιέλθει οι επιχειρήσεις λόγω κατάρρευσης της αγοραστικής δύναμης.  Ο μέσος όρος μείωσης αγγίζει  το 32,8%, λίγο μικρότερος από την αντίστοιχη μείωση των εισοδημάτων (38%- </a:t>
            </a:r>
            <a:r>
              <a:rPr lang="el-GR" dirty="0" smtClean="0"/>
              <a:t>έρευνα εισοδήματος νοικοκυριών, Ιανουάριος 2013,  </a:t>
            </a:r>
            <a:r>
              <a:rPr lang="el-GR" dirty="0"/>
              <a:t>ΙΜΕ ΓΣΕΒΕΕ).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5"/>
          <p:cNvGrpSpPr>
            <a:grpSpLocks/>
          </p:cNvGrpSpPr>
          <p:nvPr/>
        </p:nvGrpSpPr>
        <p:grpSpPr bwMode="auto">
          <a:xfrm>
            <a:off x="5076825" y="476250"/>
            <a:ext cx="3673475" cy="576263"/>
            <a:chOff x="3198" y="255"/>
            <a:chExt cx="2314" cy="363"/>
          </a:xfrm>
        </p:grpSpPr>
        <p:sp>
          <p:nvSpPr>
            <p:cNvPr id="90263"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90264"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6563" name="Rectangle 8"/>
          <p:cNvSpPr>
            <a:spLocks noGrp="1" noChangeArrowheads="1"/>
          </p:cNvSpPr>
          <p:nvPr>
            <p:ph type="ctrTitle" idx="4294967295"/>
          </p:nvPr>
        </p:nvSpPr>
        <p:spPr>
          <a:xfrm>
            <a:off x="1214438" y="104775"/>
            <a:ext cx="7350125" cy="538163"/>
          </a:xfrm>
        </p:spPr>
        <p:txBody>
          <a:bodyPr/>
          <a:lstStyle/>
          <a:p>
            <a:pPr algn="ctr">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ΚΥΚΛΟΣ ΕΡΓΑΣΙΩΝ</a:t>
            </a:r>
            <a:r>
              <a:rPr lang="el-GR" sz="1400" b="1" dirty="0" smtClean="0">
                <a:solidFill>
                  <a:srgbClr val="C00000"/>
                </a:solidFill>
                <a:effectLst>
                  <a:outerShdw blurRad="38100" dist="38100" dir="2700000" algn="tl">
                    <a:srgbClr val="000000">
                      <a:alpha val="43137"/>
                    </a:srgbClr>
                  </a:outerShdw>
                </a:effectLst>
                <a:latin typeface="Calibri" pitchFamily="34" charset="0"/>
              </a:rPr>
              <a:t> </a:t>
            </a:r>
            <a:br>
              <a:rPr lang="el-GR" sz="1400" b="1" dirty="0" smtClean="0">
                <a:solidFill>
                  <a:srgbClr val="C00000"/>
                </a:solidFill>
                <a:effectLst>
                  <a:outerShdw blurRad="38100" dist="38100" dir="2700000" algn="tl">
                    <a:srgbClr val="000000">
                      <a:alpha val="43137"/>
                    </a:srgbClr>
                  </a:outerShdw>
                </a:effectLst>
                <a:latin typeface="Calibri" pitchFamily="34" charset="0"/>
              </a:rPr>
            </a:br>
            <a:r>
              <a:rPr lang="el-GR" sz="1500" b="1" dirty="0" smtClean="0">
                <a:solidFill>
                  <a:srgbClr val="C00000"/>
                </a:solidFill>
                <a:latin typeface="Calibri" pitchFamily="34" charset="0"/>
              </a:rPr>
              <a:t>-Ανά κατηγορία -</a:t>
            </a:r>
            <a:endParaRPr lang="el-GR" sz="1500" b="1" dirty="0" smtClean="0">
              <a:latin typeface="Calibri" pitchFamily="34" charset="0"/>
            </a:endParaRPr>
          </a:p>
        </p:txBody>
      </p:sp>
      <p:sp>
        <p:nvSpPr>
          <p:cNvPr id="9" name="8 - Θέση αριθμού διαφάνειας"/>
          <p:cNvSpPr>
            <a:spLocks noGrp="1"/>
          </p:cNvSpPr>
          <p:nvPr>
            <p:ph type="sldNum" sz="quarter" idx="12"/>
          </p:nvPr>
        </p:nvSpPr>
        <p:spPr/>
        <p:txBody>
          <a:bodyPr/>
          <a:lstStyle/>
          <a:p>
            <a:pPr>
              <a:defRPr/>
            </a:pPr>
            <a:fld id="{061126C4-E2AA-406D-BEE5-DDD6D674BD99}" type="slidenum">
              <a:rPr lang="el-GR" altLang="en-US"/>
              <a:pPr>
                <a:defRPr/>
              </a:pPr>
              <a:t>12</a:t>
            </a:fld>
            <a:endParaRPr lang="el-GR" altLang="en-US" dirty="0"/>
          </a:p>
        </p:txBody>
      </p:sp>
      <p:graphicFrame>
        <p:nvGraphicFramePr>
          <p:cNvPr id="11" name="10 - Πίνακας"/>
          <p:cNvGraphicFramePr>
            <a:graphicFrameLocks noGrp="1"/>
          </p:cNvGraphicFramePr>
          <p:nvPr/>
        </p:nvGraphicFramePr>
        <p:xfrm>
          <a:off x="1835150" y="1052513"/>
          <a:ext cx="6577015" cy="1409700"/>
        </p:xfrm>
        <a:graphic>
          <a:graphicData uri="http://schemas.openxmlformats.org/drawingml/2006/table">
            <a:tbl>
              <a:tblPr/>
              <a:tblGrid>
                <a:gridCol w="962795"/>
                <a:gridCol w="750230"/>
                <a:gridCol w="750230"/>
                <a:gridCol w="625192"/>
                <a:gridCol w="562672"/>
                <a:gridCol w="562672"/>
                <a:gridCol w="562672"/>
                <a:gridCol w="600184"/>
                <a:gridCol w="600184"/>
                <a:gridCol w="600184"/>
              </a:tblGrid>
              <a:tr h="225982">
                <a:tc rowSpan="2">
                  <a:txBody>
                    <a:bodyPr/>
                    <a:lstStyle/>
                    <a:p>
                      <a:pPr algn="ctr" rtl="0" fontAlgn="b"/>
                      <a:r>
                        <a:rPr lang="en-US" sz="800" b="0" i="0" u="none" strike="noStrike" dirty="0">
                          <a:solidFill>
                            <a:srgbClr val="000000"/>
                          </a:solidFill>
                          <a:latin typeface="Tahoma"/>
                        </a:rPr>
                        <a:t> </a:t>
                      </a: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gridSpan="3">
                  <a:txBody>
                    <a:bodyPr/>
                    <a:lstStyle/>
                    <a:p>
                      <a:pPr algn="ctr" rtl="0" fontAlgn="ctr"/>
                      <a:r>
                        <a:rPr lang="el-GR" sz="800" b="1" i="0" u="none" strike="noStrike">
                          <a:solidFill>
                            <a:srgbClr val="FFFFFF"/>
                          </a:solidFill>
                          <a:latin typeface="Tahoma"/>
                        </a:rPr>
                        <a:t>ΚΛΑΔΟΣ</a:t>
                      </a: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gridSpan="4">
                  <a:txBody>
                    <a:bodyPr/>
                    <a:lstStyle/>
                    <a:p>
                      <a:pPr algn="ctr" rtl="0" fontAlgn="ctr"/>
                      <a:r>
                        <a:rPr lang="el-GR" sz="800" b="1" i="0" u="none" strike="noStrike">
                          <a:solidFill>
                            <a:srgbClr val="FFFFFF"/>
                          </a:solidFill>
                          <a:latin typeface="Tahoma"/>
                        </a:rPr>
                        <a:t>ΕΤΗ ΛΕΙΤΟΥΡΓΙΑΣ</a:t>
                      </a: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b"/>
                      <a:r>
                        <a:rPr lang="el-GR" sz="800" b="1" i="0" u="none" strike="noStrike">
                          <a:solidFill>
                            <a:srgbClr val="FFFFFF"/>
                          </a:solidFill>
                          <a:latin typeface="Tahoma"/>
                        </a:rPr>
                        <a:t>ΠΕΡΙΟΧΗ</a:t>
                      </a: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r>
              <a:tr h="312070">
                <a:tc vMerge="1">
                  <a:txBody>
                    <a:bodyPr/>
                    <a:lstStyle/>
                    <a:p>
                      <a:endParaRPr lang="en-US"/>
                    </a:p>
                  </a:txBody>
                  <a:tcPr/>
                </a:tc>
                <a:tc>
                  <a:txBody>
                    <a:bodyPr/>
                    <a:lstStyle/>
                    <a:p>
                      <a:pPr algn="ctr" rtl="0" fontAlgn="ctr"/>
                      <a:r>
                        <a:rPr lang="el-GR" sz="800" b="1" i="0" u="none" strike="noStrike">
                          <a:solidFill>
                            <a:srgbClr val="990033"/>
                          </a:solidFill>
                          <a:latin typeface="Tahoma"/>
                        </a:rPr>
                        <a:t>Εμπόριο</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Μεταποίηση</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Υπηρεσίες</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έως 5 χρόνια</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5-10 χρόνια</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10-15 χρόνια</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15 και άνω</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Αττική</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Υπόλοιπη Ελλάδα</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22">
                <a:tc>
                  <a:txBody>
                    <a:bodyPr/>
                    <a:lstStyle/>
                    <a:p>
                      <a:pPr algn="l" rtl="0" fontAlgn="b"/>
                      <a:r>
                        <a:rPr lang="el-GR" sz="800" b="0" i="0" u="none" strike="noStrike" dirty="0" smtClean="0">
                          <a:solidFill>
                            <a:srgbClr val="000000"/>
                          </a:solidFill>
                          <a:latin typeface="Tahoma"/>
                        </a:rPr>
                        <a:t>Αυξήθηκε</a:t>
                      </a:r>
                      <a:endParaRPr lang="el-GR" sz="800" b="0" i="0" u="none" strike="noStrike" dirty="0">
                        <a:solidFill>
                          <a:srgbClr val="000000"/>
                        </a:solidFill>
                        <a:latin typeface="Tahoma"/>
                      </a:endParaRP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Tahoma"/>
                        </a:rPr>
                        <a:t>4,5</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7,7</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Tahoma"/>
                        </a:rPr>
                        <a:t>6,9</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latin typeface="Tahoma"/>
                        </a:rPr>
                        <a:t>12,3</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6,5</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4,8</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5,5</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6</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6,3</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22">
                <a:tc>
                  <a:txBody>
                    <a:bodyPr/>
                    <a:lstStyle/>
                    <a:p>
                      <a:pPr algn="l" rtl="0" fontAlgn="b"/>
                      <a:r>
                        <a:rPr lang="el-GR" sz="800" b="0" i="0" u="none" strike="noStrike" dirty="0" smtClean="0">
                          <a:solidFill>
                            <a:srgbClr val="000000"/>
                          </a:solidFill>
                          <a:latin typeface="Tahoma"/>
                        </a:rPr>
                        <a:t>Μειώθηκε</a:t>
                      </a:r>
                      <a:endParaRPr lang="el-GR" sz="800" b="0" i="0" u="none" strike="noStrike" dirty="0">
                        <a:solidFill>
                          <a:srgbClr val="000000"/>
                        </a:solidFill>
                        <a:latin typeface="Tahoma"/>
                      </a:endParaRP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dirty="0">
                          <a:solidFill>
                            <a:srgbClr val="000000"/>
                          </a:solidFill>
                          <a:latin typeface="Tahoma"/>
                        </a:rPr>
                        <a:t>83,3</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81,5</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78,7</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58,8</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79,6</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80,1</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84,4</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82,9</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80,1</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5222">
                <a:tc>
                  <a:txBody>
                    <a:bodyPr/>
                    <a:lstStyle/>
                    <a:p>
                      <a:pPr algn="l" rtl="0" fontAlgn="b"/>
                      <a:r>
                        <a:rPr lang="el-GR" sz="800" b="0" i="0" u="none" strike="noStrike" dirty="0">
                          <a:solidFill>
                            <a:srgbClr val="000000"/>
                          </a:solidFill>
                          <a:latin typeface="Tahoma"/>
                        </a:rPr>
                        <a:t>Αμετάβλητος/η </a:t>
                      </a: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12</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10,8</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14,2</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28,1</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14</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15,1</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9,9</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10,9</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13,5</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982">
                <a:tc>
                  <a:txBody>
                    <a:bodyPr/>
                    <a:lstStyle/>
                    <a:p>
                      <a:pPr algn="l" rtl="0" fontAlgn="b"/>
                      <a:r>
                        <a:rPr lang="el-GR" sz="800" b="0" i="0" u="none" strike="noStrike" dirty="0">
                          <a:solidFill>
                            <a:srgbClr val="000000"/>
                          </a:solidFill>
                          <a:latin typeface="Tahoma"/>
                        </a:rPr>
                        <a:t>ΔΑ</a:t>
                      </a:r>
                    </a:p>
                  </a:txBody>
                  <a:tcPr marL="8913" marR="8913" marT="89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0,2</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 </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0,2</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0,9</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 </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 </a:t>
                      </a:r>
                    </a:p>
                  </a:txBody>
                  <a:tcPr marL="8913" marR="8913"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0,1</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0,2</a:t>
                      </a:r>
                    </a:p>
                  </a:txBody>
                  <a:tcPr marL="8913" marR="8913" marT="89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dirty="0">
                          <a:solidFill>
                            <a:srgbClr val="000000"/>
                          </a:solidFill>
                          <a:latin typeface="Tahoma"/>
                        </a:rPr>
                        <a:t>0,1</a:t>
                      </a:r>
                    </a:p>
                  </a:txBody>
                  <a:tcPr marL="8913" marR="8913" marT="89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11 - Πίνακας"/>
          <p:cNvGraphicFramePr>
            <a:graphicFrameLocks noGrp="1"/>
          </p:cNvGraphicFramePr>
          <p:nvPr/>
        </p:nvGraphicFramePr>
        <p:xfrm>
          <a:off x="1835150" y="2781300"/>
          <a:ext cx="6577012" cy="1439863"/>
        </p:xfrm>
        <a:graphic>
          <a:graphicData uri="http://schemas.openxmlformats.org/drawingml/2006/table">
            <a:tbl>
              <a:tblPr/>
              <a:tblGrid>
                <a:gridCol w="915786"/>
                <a:gridCol w="669000"/>
                <a:gridCol w="669000"/>
                <a:gridCol w="669000"/>
                <a:gridCol w="669000"/>
                <a:gridCol w="654134"/>
                <a:gridCol w="582773"/>
                <a:gridCol w="582773"/>
                <a:gridCol w="582773"/>
                <a:gridCol w="582773"/>
              </a:tblGrid>
              <a:tr h="209980">
                <a:tc rowSpan="2">
                  <a:txBody>
                    <a:bodyPr/>
                    <a:lstStyle/>
                    <a:p>
                      <a:pPr algn="ctr" rtl="0" fontAlgn="b"/>
                      <a:r>
                        <a:rPr lang="en-US" sz="800" b="0" i="0" u="none" strike="noStrike" dirty="0">
                          <a:solidFill>
                            <a:srgbClr val="000000"/>
                          </a:solidFill>
                          <a:latin typeface="Tahoma"/>
                        </a:rPr>
                        <a:t> </a:t>
                      </a:r>
                    </a:p>
                  </a:txBody>
                  <a:tcPr marL="8284" marR="8284" marT="82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gridSpan="4">
                  <a:txBody>
                    <a:bodyPr/>
                    <a:lstStyle/>
                    <a:p>
                      <a:pPr algn="ctr" rtl="0" fontAlgn="ctr"/>
                      <a:r>
                        <a:rPr lang="el-GR" sz="800" b="1" i="0" u="none" strike="noStrike" dirty="0">
                          <a:solidFill>
                            <a:srgbClr val="FFFFFF"/>
                          </a:solidFill>
                          <a:latin typeface="Tahoma"/>
                        </a:rPr>
                        <a:t>ΤΖΙΡΟΣ</a:t>
                      </a:r>
                    </a:p>
                  </a:txBody>
                  <a:tcPr marL="8284" marR="8284" marT="82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ctr"/>
                      <a:r>
                        <a:rPr lang="el-GR" sz="800" b="1" i="0" u="none" strike="noStrike">
                          <a:solidFill>
                            <a:srgbClr val="FFFFFF"/>
                          </a:solidFill>
                          <a:latin typeface="Tahoma"/>
                        </a:rPr>
                        <a:t>ΑΡΙΘΜΟΣ ΕΡΓΑΖΟΜΕΝΩΝ</a:t>
                      </a:r>
                    </a:p>
                  </a:txBody>
                  <a:tcPr marL="8284" marR="8284" marT="82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960">
                <a:tc vMerge="1">
                  <a:txBody>
                    <a:bodyPr/>
                    <a:lstStyle/>
                    <a:p>
                      <a:endParaRPr lang="en-US"/>
                    </a:p>
                  </a:txBody>
                  <a:tcPr/>
                </a:tc>
                <a:tc>
                  <a:txBody>
                    <a:bodyPr/>
                    <a:lstStyle/>
                    <a:p>
                      <a:pPr algn="ctr" rtl="0" fontAlgn="ctr"/>
                      <a:r>
                        <a:rPr lang="el-GR" sz="800" b="1" i="0" u="none" strike="noStrike" dirty="0">
                          <a:solidFill>
                            <a:srgbClr val="990033"/>
                          </a:solidFill>
                          <a:latin typeface="Tahoma"/>
                        </a:rPr>
                        <a:t>Κάτω από </a:t>
                      </a:r>
                      <a:r>
                        <a:rPr lang="el-GR" sz="800" b="1" i="0" u="none" strike="noStrike" dirty="0" smtClean="0">
                          <a:solidFill>
                            <a:srgbClr val="990033"/>
                          </a:solidFill>
                          <a:latin typeface="Tahoma"/>
                        </a:rPr>
                        <a:t>50.000</a:t>
                      </a:r>
                      <a:endParaRPr lang="el-GR" sz="800" b="1" i="0" u="none" strike="noStrike" dirty="0">
                        <a:solidFill>
                          <a:srgbClr val="990033"/>
                        </a:solidFill>
                        <a:latin typeface="Tahoma"/>
                      </a:endParaRPr>
                    </a:p>
                  </a:txBody>
                  <a:tcPr marL="8284" marR="8284" marT="8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50 έως 100 χιλιάδες</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100-300 χιλιάδες</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Πάνω από 300 χιλιάδες</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Χωρίς προσωπικό</a:t>
                      </a:r>
                    </a:p>
                  </a:txBody>
                  <a:tcPr marL="8284" marR="8284" marT="8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1 άτομο</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2-4 άτομα</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5-9 άτομα</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l-GR" sz="800" b="1" i="0" u="none" strike="noStrike">
                          <a:solidFill>
                            <a:srgbClr val="990033"/>
                          </a:solidFill>
                          <a:latin typeface="Tahoma"/>
                        </a:rPr>
                        <a:t>10 άτομα &amp; άνω</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981">
                <a:tc>
                  <a:txBody>
                    <a:bodyPr/>
                    <a:lstStyle/>
                    <a:p>
                      <a:pPr algn="l" rtl="0" fontAlgn="b"/>
                      <a:r>
                        <a:rPr lang="el-GR" sz="800" b="0" i="0" u="none" strike="noStrike" dirty="0" smtClean="0">
                          <a:solidFill>
                            <a:srgbClr val="000000"/>
                          </a:solidFill>
                          <a:latin typeface="Tahoma"/>
                        </a:rPr>
                        <a:t>Αυξήθηκε</a:t>
                      </a:r>
                      <a:endParaRPr lang="el-GR" sz="800" b="0" i="0" u="none" strike="noStrike" dirty="0">
                        <a:solidFill>
                          <a:srgbClr val="000000"/>
                        </a:solidFill>
                        <a:latin typeface="Tahoma"/>
                      </a:endParaRPr>
                    </a:p>
                  </a:txBody>
                  <a:tcPr marL="8913" marR="8913" marT="89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6,2</a:t>
                      </a:r>
                    </a:p>
                  </a:txBody>
                  <a:tcPr marL="8284" marR="8284" marT="8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6,8</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3,1</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9,9</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Tahoma"/>
                        </a:rPr>
                        <a:t>5,3</a:t>
                      </a:r>
                    </a:p>
                  </a:txBody>
                  <a:tcPr marL="9526" marR="9526"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4,5</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6,4</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10</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14,5</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981">
                <a:tc>
                  <a:txBody>
                    <a:bodyPr/>
                    <a:lstStyle/>
                    <a:p>
                      <a:pPr algn="l" rtl="0" fontAlgn="b"/>
                      <a:r>
                        <a:rPr lang="el-GR" sz="800" b="0" i="0" u="none" strike="noStrike" dirty="0" smtClean="0">
                          <a:solidFill>
                            <a:srgbClr val="000000"/>
                          </a:solidFill>
                          <a:latin typeface="Tahoma"/>
                        </a:rPr>
                        <a:t>Μειώθηκε</a:t>
                      </a:r>
                      <a:endParaRPr lang="el-GR" sz="800" b="0" i="0" u="none" strike="noStrike" dirty="0">
                        <a:solidFill>
                          <a:srgbClr val="000000"/>
                        </a:solidFill>
                        <a:latin typeface="Tahoma"/>
                      </a:endParaRPr>
                    </a:p>
                  </a:txBody>
                  <a:tcPr marL="8913" marR="8913" marT="89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dirty="0">
                          <a:solidFill>
                            <a:srgbClr val="000000"/>
                          </a:solidFill>
                          <a:latin typeface="Tahoma"/>
                        </a:rPr>
                        <a:t>82,1</a:t>
                      </a:r>
                    </a:p>
                  </a:txBody>
                  <a:tcPr marL="8284" marR="8284" marT="8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dirty="0">
                          <a:solidFill>
                            <a:srgbClr val="000000"/>
                          </a:solidFill>
                          <a:latin typeface="Tahoma"/>
                        </a:rPr>
                        <a:t>80,5</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79,4</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78,7</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87</a:t>
                      </a:r>
                    </a:p>
                  </a:txBody>
                  <a:tcPr marL="9526" marR="9526"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81</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79,1</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70</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70,9</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99981">
                <a:tc>
                  <a:txBody>
                    <a:bodyPr/>
                    <a:lstStyle/>
                    <a:p>
                      <a:pPr algn="l" rtl="0" fontAlgn="b"/>
                      <a:r>
                        <a:rPr lang="el-GR" sz="800" b="0" i="0" u="none" strike="noStrike" dirty="0">
                          <a:solidFill>
                            <a:srgbClr val="000000"/>
                          </a:solidFill>
                          <a:latin typeface="Tahoma"/>
                        </a:rPr>
                        <a:t>Αμετάβλητος/η </a:t>
                      </a:r>
                    </a:p>
                  </a:txBody>
                  <a:tcPr marL="8913" marR="8913" marT="89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11,7</a:t>
                      </a:r>
                    </a:p>
                  </a:txBody>
                  <a:tcPr marL="8284" marR="8284" marT="8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12,3</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17</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11,3</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7,4</a:t>
                      </a:r>
                    </a:p>
                  </a:txBody>
                  <a:tcPr marL="9526" marR="9526"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14,2</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14,5</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Tahoma"/>
                        </a:rPr>
                        <a:t>20</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latin typeface="Tahoma"/>
                        </a:rPr>
                        <a:t>14,5</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80">
                <a:tc>
                  <a:txBody>
                    <a:bodyPr/>
                    <a:lstStyle/>
                    <a:p>
                      <a:pPr algn="l" rtl="0" fontAlgn="b"/>
                      <a:r>
                        <a:rPr lang="el-GR" sz="800" b="0" i="0" u="none" strike="noStrike" dirty="0">
                          <a:solidFill>
                            <a:srgbClr val="000000"/>
                          </a:solidFill>
                          <a:latin typeface="Tahoma"/>
                        </a:rPr>
                        <a:t>ΔΑ</a:t>
                      </a:r>
                    </a:p>
                  </a:txBody>
                  <a:tcPr marL="8913" marR="8913" marT="89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dirty="0">
                          <a:solidFill>
                            <a:srgbClr val="000000"/>
                          </a:solidFill>
                          <a:latin typeface="Tahoma"/>
                        </a:rPr>
                        <a:t> </a:t>
                      </a:r>
                    </a:p>
                  </a:txBody>
                  <a:tcPr marL="8284" marR="8284" marT="828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0,5</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0,4</a:t>
                      </a:r>
                    </a:p>
                  </a:txBody>
                  <a:tcPr marL="8284" marR="8284" marT="8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a:solidFill>
                            <a:srgbClr val="000000"/>
                          </a:solidFill>
                          <a:latin typeface="Tahoma"/>
                        </a:rPr>
                        <a:t> </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0,3</a:t>
                      </a:r>
                    </a:p>
                  </a:txBody>
                  <a:tcPr marL="9526" marR="9526"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0,3</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latin typeface="Tahoma"/>
                        </a:rPr>
                        <a:t> </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latin typeface="Tahoma"/>
                        </a:rPr>
                        <a:t> </a:t>
                      </a:r>
                    </a:p>
                  </a:txBody>
                  <a:tcPr marL="9526" marR="9526"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0" i="0" u="none" strike="noStrike" dirty="0">
                          <a:solidFill>
                            <a:srgbClr val="000000"/>
                          </a:solidFill>
                          <a:latin typeface="Tahoma"/>
                        </a:rPr>
                        <a:t> </a:t>
                      </a:r>
                    </a:p>
                  </a:txBody>
                  <a:tcPr marL="8284" marR="8284" marT="82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90262" name="9 - TextBox"/>
          <p:cNvSpPr txBox="1">
            <a:spLocks noChangeArrowheads="1"/>
          </p:cNvSpPr>
          <p:nvPr/>
        </p:nvSpPr>
        <p:spPr bwMode="auto">
          <a:xfrm>
            <a:off x="1547664" y="4725144"/>
            <a:ext cx="6553200" cy="1200329"/>
          </a:xfrm>
          <a:prstGeom prst="rect">
            <a:avLst/>
          </a:prstGeom>
          <a:noFill/>
          <a:ln w="9525">
            <a:noFill/>
            <a:miter lim="800000"/>
            <a:headEnd/>
            <a:tailEnd/>
          </a:ln>
        </p:spPr>
        <p:txBody>
          <a:bodyPr>
            <a:spAutoFit/>
          </a:bodyPr>
          <a:lstStyle/>
          <a:p>
            <a:pPr algn="just"/>
            <a:r>
              <a:rPr lang="el-GR" dirty="0"/>
              <a:t>Το 83,3% των επιχειρήσεων του εμπορίου παρουσιάζουν μείωση στον κύκλο εργασιών. Σύμφωνα, με την ΕΛΣΤΑΤ, ο γενικός δείκτης κύκλου εργασιών στο λιανικό εμπόριο σημείωσε μείωση 16,6</a:t>
            </a:r>
            <a:r>
              <a:rPr lang="el-GR" dirty="0" smtClean="0"/>
              <a:t>%.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1500188" y="531813"/>
          <a:ext cx="6745287" cy="5057775"/>
        </p:xfrm>
        <a:graphic>
          <a:graphicData uri="http://schemas.openxmlformats.org/presentationml/2006/ole">
            <p:oleObj spid="_x0000_s11269" name="Γράφημα" r:id="rId4" imgW="7239122" imgH="6562872" progId="MSGraph.Chart.8">
              <p:embed followColorScheme="full"/>
            </p:oleObj>
          </a:graphicData>
        </a:graphic>
      </p:graphicFrame>
      <p:grpSp>
        <p:nvGrpSpPr>
          <p:cNvPr id="11267" name="Group 5"/>
          <p:cNvGrpSpPr>
            <a:grpSpLocks/>
          </p:cNvGrpSpPr>
          <p:nvPr/>
        </p:nvGrpSpPr>
        <p:grpSpPr bwMode="auto">
          <a:xfrm>
            <a:off x="5076825" y="476250"/>
            <a:ext cx="3673475" cy="576263"/>
            <a:chOff x="3198" y="255"/>
            <a:chExt cx="2314" cy="363"/>
          </a:xfrm>
        </p:grpSpPr>
        <p:sp>
          <p:nvSpPr>
            <p:cNvPr id="11271"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1272"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11268" name="Rectangle 8"/>
          <p:cNvSpPr>
            <a:spLocks noGrp="1" noChangeArrowheads="1"/>
          </p:cNvSpPr>
          <p:nvPr>
            <p:ph type="ctrTitle" idx="4294967295"/>
          </p:nvPr>
        </p:nvSpPr>
        <p:spPr>
          <a:xfrm>
            <a:off x="1214438" y="104775"/>
            <a:ext cx="7350125" cy="538163"/>
          </a:xfrm>
        </p:spPr>
        <p:txBody>
          <a:bodyPr/>
          <a:lstStyle/>
          <a:p>
            <a:pPr algn="ctr"/>
            <a:r>
              <a:rPr lang="el-GR" sz="1500" b="1" smtClean="0">
                <a:latin typeface="Calibri" pitchFamily="34" charset="0"/>
              </a:rPr>
              <a:t>Συνολικά, πόσο τοις εκατό διαφορά περίπου παρατηρείτε στον τζίρο </a:t>
            </a:r>
            <a:br>
              <a:rPr lang="el-GR" sz="1500" b="1" smtClean="0">
                <a:latin typeface="Calibri" pitchFamily="34" charset="0"/>
              </a:rPr>
            </a:br>
            <a:r>
              <a:rPr lang="el-GR" sz="1500" b="1" smtClean="0">
                <a:latin typeface="Calibri" pitchFamily="34" charset="0"/>
              </a:rPr>
              <a:t>που κάνατε το 2012 σε σχέση με τον τζίρο του 2011;</a:t>
            </a:r>
            <a:endParaRPr lang="el-GR" sz="1500" b="1" i="1" smtClean="0">
              <a:solidFill>
                <a:srgbClr val="C00000"/>
              </a:solidFill>
              <a:latin typeface="Calibri" pitchFamily="34" charset="0"/>
            </a:endParaRPr>
          </a:p>
        </p:txBody>
      </p:sp>
      <p:sp>
        <p:nvSpPr>
          <p:cNvPr id="11269" name="11 - TextBox"/>
          <p:cNvSpPr txBox="1">
            <a:spLocks noChangeArrowheads="1"/>
          </p:cNvSpPr>
          <p:nvPr/>
        </p:nvSpPr>
        <p:spPr bwMode="auto">
          <a:xfrm>
            <a:off x="5364163" y="5300663"/>
            <a:ext cx="3065462" cy="307975"/>
          </a:xfrm>
          <a:prstGeom prst="rect">
            <a:avLst/>
          </a:prstGeom>
          <a:noFill/>
          <a:ln w="9525">
            <a:noFill/>
            <a:miter lim="800000"/>
            <a:headEnd/>
            <a:tailEnd/>
          </a:ln>
        </p:spPr>
        <p:txBody>
          <a:bodyPr>
            <a:spAutoFit/>
          </a:bodyPr>
          <a:lstStyle/>
          <a:p>
            <a:pPr algn="ctr"/>
            <a:r>
              <a:rPr lang="el-GR" sz="1400" b="1" u="sng" dirty="0">
                <a:solidFill>
                  <a:srgbClr val="CC0000"/>
                </a:solidFill>
                <a:latin typeface="Tahoma" pitchFamily="34" charset="0"/>
                <a:cs typeface="Tahoma" pitchFamily="34" charset="0"/>
              </a:rPr>
              <a:t>Μ.Ο. Μείωσης Τζίρου: </a:t>
            </a:r>
            <a:r>
              <a:rPr lang="en-US" sz="1400" b="1" u="sng" dirty="0">
                <a:solidFill>
                  <a:srgbClr val="CC0000"/>
                </a:solidFill>
                <a:latin typeface="Tahoma" pitchFamily="34" charset="0"/>
                <a:cs typeface="Tahoma" pitchFamily="34" charset="0"/>
              </a:rPr>
              <a:t>3</a:t>
            </a:r>
            <a:r>
              <a:rPr lang="el-GR" sz="1400" b="1" u="sng" dirty="0">
                <a:solidFill>
                  <a:srgbClr val="CC0000"/>
                </a:solidFill>
                <a:latin typeface="Tahoma" pitchFamily="34" charset="0"/>
                <a:cs typeface="Tahoma" pitchFamily="34" charset="0"/>
              </a:rPr>
              <a:t>2,</a:t>
            </a:r>
            <a:r>
              <a:rPr lang="en-US" sz="1400" b="1" u="sng" dirty="0">
                <a:solidFill>
                  <a:srgbClr val="CC0000"/>
                </a:solidFill>
                <a:latin typeface="Tahoma" pitchFamily="34" charset="0"/>
                <a:cs typeface="Tahoma" pitchFamily="34" charset="0"/>
              </a:rPr>
              <a:t>8</a:t>
            </a:r>
            <a:r>
              <a:rPr lang="el-GR" sz="1400" b="1" u="sng" dirty="0">
                <a:solidFill>
                  <a:srgbClr val="CC0000"/>
                </a:solidFill>
                <a:latin typeface="Tahoma" pitchFamily="34" charset="0"/>
                <a:cs typeface="Tahoma" pitchFamily="34" charset="0"/>
              </a:rPr>
              <a:t>2%</a:t>
            </a:r>
          </a:p>
        </p:txBody>
      </p:sp>
      <p:sp>
        <p:nvSpPr>
          <p:cNvPr id="12" name="11 - Θέση αριθμού διαφάνειας"/>
          <p:cNvSpPr>
            <a:spLocks noGrp="1"/>
          </p:cNvSpPr>
          <p:nvPr>
            <p:ph type="sldNum" sz="quarter" idx="12"/>
          </p:nvPr>
        </p:nvSpPr>
        <p:spPr/>
        <p:txBody>
          <a:bodyPr/>
          <a:lstStyle/>
          <a:p>
            <a:pPr>
              <a:defRPr/>
            </a:pPr>
            <a:fld id="{65DA9FDB-DD53-4D14-8A8C-F5808CA5F0B4}" type="slidenum">
              <a:rPr lang="el-GR" altLang="en-US"/>
              <a:pPr>
                <a:defRPr/>
              </a:pPr>
              <a:t>13</a:t>
            </a:fld>
            <a:endParaRPr lang="el-G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5"/>
          <p:cNvGrpSpPr>
            <a:grpSpLocks/>
          </p:cNvGrpSpPr>
          <p:nvPr/>
        </p:nvGrpSpPr>
        <p:grpSpPr bwMode="auto">
          <a:xfrm>
            <a:off x="5076825" y="476250"/>
            <a:ext cx="3673475" cy="576263"/>
            <a:chOff x="3198" y="255"/>
            <a:chExt cx="2314" cy="363"/>
          </a:xfrm>
        </p:grpSpPr>
        <p:sp>
          <p:nvSpPr>
            <p:cNvPr id="12295"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2296"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12292" name="Rectangle 8"/>
          <p:cNvSpPr>
            <a:spLocks noGrp="1" noChangeArrowheads="1"/>
          </p:cNvSpPr>
          <p:nvPr>
            <p:ph type="ctrTitle" idx="4294967295"/>
          </p:nvPr>
        </p:nvSpPr>
        <p:spPr>
          <a:xfrm>
            <a:off x="1143000" y="142875"/>
            <a:ext cx="7421563" cy="681038"/>
          </a:xfrm>
        </p:spPr>
        <p:txBody>
          <a:bodyPr/>
          <a:lstStyle/>
          <a:p>
            <a:pPr algn="ctr" eaLnBrk="1" hangingPunct="1"/>
            <a:r>
              <a:rPr lang="el-GR" sz="1600" b="1" smtClean="0">
                <a:solidFill>
                  <a:srgbClr val="000000"/>
                </a:solidFill>
                <a:latin typeface="Calibri" pitchFamily="34" charset="0"/>
              </a:rPr>
              <a:t>Ο ισολογισμός της εταιρίας σας έκλεισε το 2012 :</a:t>
            </a:r>
            <a:endParaRPr lang="el-GR" sz="1500" b="1" smtClean="0">
              <a:solidFill>
                <a:srgbClr val="000000"/>
              </a:solidFill>
              <a:latin typeface="Calibri" pitchFamily="34" charset="0"/>
            </a:endParaRPr>
          </a:p>
        </p:txBody>
      </p:sp>
      <p:graphicFrame>
        <p:nvGraphicFramePr>
          <p:cNvPr id="12290" name="Object 3"/>
          <p:cNvGraphicFramePr>
            <a:graphicFrameLocks noChangeAspect="1"/>
          </p:cNvGraphicFramePr>
          <p:nvPr/>
        </p:nvGraphicFramePr>
        <p:xfrm>
          <a:off x="1907704" y="1052736"/>
          <a:ext cx="6367462" cy="2874962"/>
        </p:xfrm>
        <a:graphic>
          <a:graphicData uri="http://schemas.openxmlformats.org/presentationml/2006/ole">
            <p:oleObj spid="_x0000_s12293" name="Worksheet" r:id="rId4" imgW="6086572" imgH="2762220"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529633E1-EB7C-4C9C-97F0-5F34AED671A0}" type="slidenum">
              <a:rPr lang="el-GR" altLang="en-US"/>
              <a:pPr>
                <a:defRPr/>
              </a:pPr>
              <a:t>14</a:t>
            </a:fld>
            <a:endParaRPr lang="el-GR" altLang="en-US" dirty="0"/>
          </a:p>
        </p:txBody>
      </p:sp>
      <p:sp>
        <p:nvSpPr>
          <p:cNvPr id="12294" name="7 - TextBox"/>
          <p:cNvSpPr txBox="1">
            <a:spLocks noChangeArrowheads="1"/>
          </p:cNvSpPr>
          <p:nvPr/>
        </p:nvSpPr>
        <p:spPr bwMode="auto">
          <a:xfrm>
            <a:off x="1547664" y="4149080"/>
            <a:ext cx="6911975" cy="2031325"/>
          </a:xfrm>
          <a:prstGeom prst="rect">
            <a:avLst/>
          </a:prstGeom>
          <a:noFill/>
          <a:ln w="9525">
            <a:noFill/>
            <a:miter lim="800000"/>
            <a:headEnd/>
            <a:tailEnd/>
          </a:ln>
        </p:spPr>
        <p:txBody>
          <a:bodyPr>
            <a:spAutoFit/>
          </a:bodyPr>
          <a:lstStyle/>
          <a:p>
            <a:pPr algn="just"/>
            <a:r>
              <a:rPr lang="el-GR" dirty="0"/>
              <a:t>Μόλις το 18,7% των </a:t>
            </a:r>
            <a:r>
              <a:rPr lang="el-GR" dirty="0" smtClean="0"/>
              <a:t>ερωτηθέντων δηλώνει </a:t>
            </a:r>
            <a:r>
              <a:rPr lang="el-GR" dirty="0"/>
              <a:t>ότι η επιχείρηση είχε κέρδη το προηγούμενο </a:t>
            </a:r>
            <a:r>
              <a:rPr lang="el-GR" dirty="0" smtClean="0"/>
              <a:t>έτος (2012). </a:t>
            </a:r>
            <a:r>
              <a:rPr lang="el-GR" dirty="0"/>
              <a:t>Οι περισσότερες επιχειρήσεις προσπαθούν να επιβιώσουν μέσα στην κρίση, λειτουργώντας ακόμη και με </a:t>
            </a:r>
            <a:r>
              <a:rPr lang="el-GR" dirty="0" smtClean="0"/>
              <a:t>ζημιές, χρηματοδοτώντας την επιχείρηση, </a:t>
            </a:r>
            <a:r>
              <a:rPr lang="el-GR" dirty="0"/>
              <a:t>αναμένοντας υπομονετικά σημάδια βελτίωσης </a:t>
            </a:r>
            <a:r>
              <a:rPr lang="el-GR" dirty="0" smtClean="0"/>
              <a:t>που προς το παρόν </a:t>
            </a:r>
            <a:r>
              <a:rPr lang="el-GR" dirty="0"/>
              <a:t>δεν εμφανίζονται</a:t>
            </a:r>
            <a:r>
              <a:rPr lang="el-GR" dirty="0" smtClean="0"/>
              <a:t>. Σημειωτέον, για το έτος 2011 οι αντίστοιχοι δείκτες  ήταν 20,1% με κέρδη και 42,1% με ζημίες.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5"/>
          <p:cNvGrpSpPr>
            <a:grpSpLocks/>
          </p:cNvGrpSpPr>
          <p:nvPr/>
        </p:nvGrpSpPr>
        <p:grpSpPr bwMode="auto">
          <a:xfrm>
            <a:off x="5076825" y="476250"/>
            <a:ext cx="3673475" cy="576263"/>
            <a:chOff x="3198" y="255"/>
            <a:chExt cx="2314" cy="363"/>
          </a:xfrm>
        </p:grpSpPr>
        <p:sp>
          <p:nvSpPr>
            <p:cNvPr id="19463"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9464"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ΕΠΕΝΔΥΤΙΚΗ ΔΡΑΣΤΗΡΙΟΤΗΤΑ </a:t>
            </a:r>
            <a:br>
              <a:rPr lang="el-GR" sz="1600" b="1" dirty="0" smtClean="0">
                <a:solidFill>
                  <a:srgbClr val="C00000"/>
                </a:solidFill>
                <a:effectLst>
                  <a:outerShdw blurRad="38100" dist="38100" dir="2700000" algn="tl">
                    <a:srgbClr val="000000">
                      <a:alpha val="43137"/>
                    </a:srgbClr>
                  </a:outerShdw>
                </a:effectLst>
                <a:latin typeface="Calibri" pitchFamily="34" charset="0"/>
              </a:rPr>
            </a:br>
            <a:r>
              <a:rPr lang="el-GR" sz="1500" b="1" dirty="0" smtClean="0">
                <a:latin typeface="Calibri" pitchFamily="34" charset="0"/>
              </a:rPr>
              <a:t>Η επενδυτική δραστηριότητα της επιχείρησής σας κατά το2</a:t>
            </a:r>
            <a:r>
              <a:rPr lang="el-GR" sz="1500" b="1" baseline="30000" dirty="0" smtClean="0">
                <a:latin typeface="Calibri" pitchFamily="34" charset="0"/>
              </a:rPr>
              <a:t>Ο</a:t>
            </a:r>
            <a:r>
              <a:rPr lang="el-GR" sz="1500" b="1" dirty="0" smtClean="0">
                <a:latin typeface="Calibri" pitchFamily="34" charset="0"/>
              </a:rPr>
              <a:t> εξάμηνο του 2012:</a:t>
            </a:r>
            <a:br>
              <a:rPr lang="el-GR" sz="1500" b="1" dirty="0" smtClean="0">
                <a:latin typeface="Calibri" pitchFamily="34" charset="0"/>
              </a:rPr>
            </a:br>
            <a:endParaRPr lang="el-GR" sz="1500" b="1" dirty="0" smtClean="0">
              <a:latin typeface="Calibri" pitchFamily="34" charset="0"/>
            </a:endParaRPr>
          </a:p>
        </p:txBody>
      </p:sp>
      <p:graphicFrame>
        <p:nvGraphicFramePr>
          <p:cNvPr id="19458" name="Object 3"/>
          <p:cNvGraphicFramePr>
            <a:graphicFrameLocks noChangeAspect="1"/>
          </p:cNvGraphicFramePr>
          <p:nvPr/>
        </p:nvGraphicFramePr>
        <p:xfrm>
          <a:off x="1857375" y="1714500"/>
          <a:ext cx="5759450" cy="2524125"/>
        </p:xfrm>
        <a:graphic>
          <a:graphicData uri="http://schemas.openxmlformats.org/presentationml/2006/ole">
            <p:oleObj spid="_x0000_s19461" name="Worksheet" r:id="rId4" imgW="5505469" imgH="2428763"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F3847F0E-2A3E-428B-8D6F-47EC81430493}" type="slidenum">
              <a:rPr lang="el-GR" altLang="en-US"/>
              <a:pPr>
                <a:defRPr/>
              </a:pPr>
              <a:t>15</a:t>
            </a:fld>
            <a:endParaRPr lang="el-GR" altLang="en-US" dirty="0"/>
          </a:p>
        </p:txBody>
      </p:sp>
      <p:sp>
        <p:nvSpPr>
          <p:cNvPr id="19462" name="7 - TextBox"/>
          <p:cNvSpPr txBox="1">
            <a:spLocks noChangeArrowheads="1"/>
          </p:cNvSpPr>
          <p:nvPr/>
        </p:nvSpPr>
        <p:spPr bwMode="auto">
          <a:xfrm>
            <a:off x="1475656" y="4149725"/>
            <a:ext cx="6840760" cy="2031325"/>
          </a:xfrm>
          <a:prstGeom prst="rect">
            <a:avLst/>
          </a:prstGeom>
          <a:noFill/>
          <a:ln w="9525">
            <a:noFill/>
            <a:miter lim="800000"/>
            <a:headEnd/>
            <a:tailEnd/>
          </a:ln>
        </p:spPr>
        <p:txBody>
          <a:bodyPr wrap="square">
            <a:spAutoFit/>
          </a:bodyPr>
          <a:lstStyle/>
          <a:p>
            <a:pPr algn="just"/>
            <a:r>
              <a:rPr lang="el-GR" dirty="0" smtClean="0"/>
              <a:t>Τ</a:t>
            </a:r>
            <a:r>
              <a:rPr lang="el-GR" dirty="0" smtClean="0"/>
              <a:t>ο </a:t>
            </a:r>
            <a:r>
              <a:rPr lang="el-GR" dirty="0" smtClean="0"/>
              <a:t>47% των </a:t>
            </a:r>
            <a:r>
              <a:rPr lang="el-GR" dirty="0" smtClean="0"/>
              <a:t>επιχειρήσεων παρουσιάζει μείωση στην </a:t>
            </a:r>
            <a:r>
              <a:rPr lang="el-GR" dirty="0" smtClean="0"/>
              <a:t>επενδυτική δραστηριότητα, </a:t>
            </a:r>
            <a:r>
              <a:rPr lang="el-GR" dirty="0"/>
              <a:t>και είναι ο </a:t>
            </a:r>
            <a:r>
              <a:rPr lang="el-GR" b="1" dirty="0"/>
              <a:t>μοναδικός δείκτης </a:t>
            </a:r>
            <a:r>
              <a:rPr lang="el-GR" dirty="0"/>
              <a:t>που παρουσιάζει επιδείνωση σε σχέση με </a:t>
            </a:r>
            <a:r>
              <a:rPr lang="el-GR" dirty="0" smtClean="0"/>
              <a:t>τις </a:t>
            </a:r>
            <a:r>
              <a:rPr lang="el-GR" dirty="0"/>
              <a:t>προηγούμενες έρευνες. Αυτό καταδεικνύει την διατήρηση ενός κλίματος </a:t>
            </a:r>
            <a:r>
              <a:rPr lang="el-GR" dirty="0" smtClean="0"/>
              <a:t>αβεβαιότητας για ορατή ανάκαμψη της ζήτησης, </a:t>
            </a:r>
            <a:r>
              <a:rPr lang="el-GR" dirty="0"/>
              <a:t>χαμηλής επενδυτικής </a:t>
            </a:r>
            <a:r>
              <a:rPr lang="el-GR" dirty="0" smtClean="0"/>
              <a:t>εμπιστοσύνης, έλλειψης </a:t>
            </a:r>
            <a:r>
              <a:rPr lang="el-GR" dirty="0"/>
              <a:t>χρηματοδοτικών εργαλείων</a:t>
            </a:r>
            <a:r>
              <a:rPr lang="en-US" dirty="0"/>
              <a:t> </a:t>
            </a:r>
            <a:r>
              <a:rPr lang="el-GR" dirty="0"/>
              <a:t>για τις μικρομεσαίες </a:t>
            </a:r>
            <a:r>
              <a:rPr lang="el-GR" dirty="0" smtClean="0"/>
              <a:t>επιχειρήσεις και κρίση ρευστότητας.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box(in)">
                                      <p:cBhvr>
                                        <p:cTn id="7" dur="500"/>
                                        <p:tgtEl>
                                          <p:spTgt spid="194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1285875" y="857250"/>
          <a:ext cx="7032625" cy="5878513"/>
        </p:xfrm>
        <a:graphic>
          <a:graphicData uri="http://schemas.openxmlformats.org/presentationml/2006/ole">
            <p:oleObj spid="_x0000_s20488" name="Γράφημα" r:id="rId4" imgW="7553167" imgH="6315187" progId="MSGraph.Chart.8">
              <p:embed followColorScheme="full"/>
            </p:oleObj>
          </a:graphicData>
        </a:graphic>
      </p:graphicFrame>
      <p:grpSp>
        <p:nvGrpSpPr>
          <p:cNvPr id="20484" name="Group 5"/>
          <p:cNvGrpSpPr>
            <a:grpSpLocks/>
          </p:cNvGrpSpPr>
          <p:nvPr/>
        </p:nvGrpSpPr>
        <p:grpSpPr bwMode="auto">
          <a:xfrm>
            <a:off x="5076825" y="476250"/>
            <a:ext cx="3673475" cy="576263"/>
            <a:chOff x="3198" y="255"/>
            <a:chExt cx="2314" cy="363"/>
          </a:xfrm>
        </p:grpSpPr>
        <p:sp>
          <p:nvSpPr>
            <p:cNvPr id="20491"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20492"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ΑΠΑΣΧΟΛΗΣΗ</a:t>
            </a:r>
            <a:r>
              <a:rPr lang="el-GR" sz="1400" b="1" dirty="0" smtClean="0">
                <a:solidFill>
                  <a:srgbClr val="C00000"/>
                </a:solidFill>
                <a:effectLst>
                  <a:outerShdw blurRad="38100" dist="38100" dir="2700000" algn="tl">
                    <a:srgbClr val="000000">
                      <a:alpha val="43137"/>
                    </a:srgbClr>
                  </a:outerShdw>
                </a:effectLst>
                <a:latin typeface="Calibri" pitchFamily="34" charset="0"/>
              </a:rPr>
              <a:t> </a:t>
            </a:r>
            <a:r>
              <a:rPr lang="el-GR" sz="1500" b="1" dirty="0" smtClean="0">
                <a:latin typeface="Calibri" pitchFamily="34" charset="0"/>
              </a:rPr>
              <a:t/>
            </a:r>
            <a:br>
              <a:rPr lang="el-GR" sz="1500" b="1" dirty="0" smtClean="0">
                <a:latin typeface="Calibri" pitchFamily="34" charset="0"/>
              </a:rPr>
            </a:br>
            <a:r>
              <a:rPr lang="el-GR" sz="1500" b="1" dirty="0" smtClean="0">
                <a:latin typeface="Calibri" pitchFamily="34" charset="0"/>
              </a:rPr>
              <a:t> Το προσωπικό της επιχείρησής σας τους τελευταίους 6 μήνες αυξήθηκε, μειώθηκε </a:t>
            </a:r>
            <a:br>
              <a:rPr lang="el-GR" sz="1500" b="1" dirty="0" smtClean="0">
                <a:latin typeface="Calibri" pitchFamily="34" charset="0"/>
              </a:rPr>
            </a:br>
            <a:r>
              <a:rPr lang="el-GR" sz="1500" b="1" dirty="0" smtClean="0">
                <a:latin typeface="Calibri" pitchFamily="34" charset="0"/>
              </a:rPr>
              <a:t>ή παρέμεινε σταθερό;</a:t>
            </a:r>
          </a:p>
        </p:txBody>
      </p:sp>
      <p:sp>
        <p:nvSpPr>
          <p:cNvPr id="8" name="7 - Δεξιό άγκιστρο"/>
          <p:cNvSpPr/>
          <p:nvPr/>
        </p:nvSpPr>
        <p:spPr>
          <a:xfrm>
            <a:off x="3857625" y="1785938"/>
            <a:ext cx="214313" cy="15001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 name="8 - Δεξιό άγκιστρο"/>
          <p:cNvSpPr/>
          <p:nvPr/>
        </p:nvSpPr>
        <p:spPr>
          <a:xfrm>
            <a:off x="4286250" y="3429000"/>
            <a:ext cx="214313" cy="15001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0488" name="10 - TextBox"/>
          <p:cNvSpPr txBox="1">
            <a:spLocks noChangeArrowheads="1"/>
          </p:cNvSpPr>
          <p:nvPr/>
        </p:nvSpPr>
        <p:spPr bwMode="auto">
          <a:xfrm>
            <a:off x="4143375" y="2428875"/>
            <a:ext cx="428625" cy="230188"/>
          </a:xfrm>
          <a:prstGeom prst="rect">
            <a:avLst/>
          </a:prstGeom>
          <a:noFill/>
          <a:ln w="9525">
            <a:noFill/>
            <a:miter lim="800000"/>
            <a:headEnd/>
            <a:tailEnd/>
          </a:ln>
        </p:spPr>
        <p:txBody>
          <a:bodyPr>
            <a:spAutoFit/>
          </a:bodyPr>
          <a:lstStyle/>
          <a:p>
            <a:r>
              <a:rPr lang="el-GR" sz="900" b="1">
                <a:latin typeface="Tahoma" pitchFamily="34" charset="0"/>
                <a:cs typeface="Tahoma" pitchFamily="34" charset="0"/>
              </a:rPr>
              <a:t>3,1</a:t>
            </a:r>
            <a:endParaRPr lang="en-US" sz="900" b="1">
              <a:latin typeface="Tahoma" pitchFamily="34" charset="0"/>
              <a:cs typeface="Tahoma" pitchFamily="34" charset="0"/>
            </a:endParaRPr>
          </a:p>
        </p:txBody>
      </p:sp>
      <p:sp>
        <p:nvSpPr>
          <p:cNvPr id="20489" name="11 - TextBox"/>
          <p:cNvSpPr txBox="1">
            <a:spLocks noChangeArrowheads="1"/>
          </p:cNvSpPr>
          <p:nvPr/>
        </p:nvSpPr>
        <p:spPr bwMode="auto">
          <a:xfrm>
            <a:off x="4643438" y="4071938"/>
            <a:ext cx="571500" cy="230187"/>
          </a:xfrm>
          <a:prstGeom prst="rect">
            <a:avLst/>
          </a:prstGeom>
          <a:noFill/>
          <a:ln w="9525">
            <a:noFill/>
            <a:miter lim="800000"/>
            <a:headEnd/>
            <a:tailEnd/>
          </a:ln>
        </p:spPr>
        <p:txBody>
          <a:bodyPr>
            <a:spAutoFit/>
          </a:bodyPr>
          <a:lstStyle/>
          <a:p>
            <a:r>
              <a:rPr lang="el-GR" sz="900" b="1">
                <a:latin typeface="Tahoma" pitchFamily="34" charset="0"/>
                <a:cs typeface="Tahoma" pitchFamily="34" charset="0"/>
              </a:rPr>
              <a:t>16,6</a:t>
            </a:r>
            <a:endParaRPr lang="en-US" sz="900" b="1">
              <a:latin typeface="Tahoma" pitchFamily="34" charset="0"/>
              <a:cs typeface="Tahoma" pitchFamily="34" charset="0"/>
            </a:endParaRPr>
          </a:p>
        </p:txBody>
      </p:sp>
      <p:graphicFrame>
        <p:nvGraphicFramePr>
          <p:cNvPr id="20483" name="Object 3"/>
          <p:cNvGraphicFramePr>
            <a:graphicFrameLocks noChangeAspect="1"/>
          </p:cNvGraphicFramePr>
          <p:nvPr/>
        </p:nvGraphicFramePr>
        <p:xfrm>
          <a:off x="5148263" y="1628775"/>
          <a:ext cx="3833812" cy="1982788"/>
        </p:xfrm>
        <a:graphic>
          <a:graphicData uri="http://schemas.openxmlformats.org/presentationml/2006/ole">
            <p:oleObj spid="_x0000_s20489" name="Worksheet" r:id="rId5" imgW="3657488" imgH="1905037" progId="Excel.Sheet.8">
              <p:embed/>
            </p:oleObj>
          </a:graphicData>
        </a:graphic>
      </p:graphicFrame>
      <p:sp>
        <p:nvSpPr>
          <p:cNvPr id="12" name="11 - Θέση αριθμού διαφάνειας"/>
          <p:cNvSpPr>
            <a:spLocks noGrp="1"/>
          </p:cNvSpPr>
          <p:nvPr>
            <p:ph type="sldNum" sz="quarter" idx="12"/>
          </p:nvPr>
        </p:nvSpPr>
        <p:spPr/>
        <p:txBody>
          <a:bodyPr/>
          <a:lstStyle/>
          <a:p>
            <a:pPr>
              <a:defRPr/>
            </a:pPr>
            <a:fld id="{8F38D2B2-AE1B-4170-96DB-3B56C7DC39E6}" type="slidenum">
              <a:rPr lang="el-GR" altLang="en-US"/>
              <a:pPr>
                <a:defRPr/>
              </a:pPr>
              <a:t>16</a:t>
            </a:fld>
            <a:endParaRPr lang="el-G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8"/>
          <p:cNvSpPr>
            <a:spLocks noGrp="1" noChangeArrowheads="1"/>
          </p:cNvSpPr>
          <p:nvPr>
            <p:ph type="body" idx="4294967295"/>
          </p:nvPr>
        </p:nvSpPr>
        <p:spPr>
          <a:xfrm>
            <a:off x="1259632" y="1124744"/>
            <a:ext cx="7499350" cy="4530725"/>
          </a:xfrm>
        </p:spPr>
        <p:txBody>
          <a:bodyPr/>
          <a:lstStyle/>
          <a:p>
            <a:pPr algn="just"/>
            <a:r>
              <a:rPr lang="el-GR" sz="1600" dirty="0" smtClean="0">
                <a:latin typeface="Arial" charset="0"/>
              </a:rPr>
              <a:t>Το 16,6% των ερωτηθέντων δήλωσε ότι προχώρησε σε μείωση προσωπικού το 2</a:t>
            </a:r>
            <a:r>
              <a:rPr lang="el-GR" sz="1600" baseline="30000" dirty="0" smtClean="0">
                <a:latin typeface="Arial" charset="0"/>
              </a:rPr>
              <a:t>ο</a:t>
            </a:r>
            <a:r>
              <a:rPr lang="el-GR" sz="1600" dirty="0" smtClean="0">
                <a:latin typeface="Arial" charset="0"/>
              </a:rPr>
              <a:t>  εξάμηνο του 2012, ενώ μόλις το 3,1,% των επιχειρήσεων προχώρησε σε αύξηση. Το καθαρό ποσοστό μείωσης προσωπικού είναι 13,5%. </a:t>
            </a:r>
          </a:p>
          <a:p>
            <a:pPr algn="just"/>
            <a:r>
              <a:rPr lang="el-GR" sz="1600" dirty="0" smtClean="0">
                <a:latin typeface="Arial" charset="0"/>
              </a:rPr>
              <a:t>Για κάθε 1 νέα θέση εργασίας που δημιουργείται αντιστοιχεί απώλεια 4 θέσεων εργασίας. Στην προηγούμενη έρευνα του Ιουλίου 2012, η αναλογία ήταν 1:7</a:t>
            </a:r>
          </a:p>
          <a:p>
            <a:pPr algn="just"/>
            <a:r>
              <a:rPr lang="el-GR" sz="1600" dirty="0" smtClean="0">
                <a:latin typeface="Arial" charset="0"/>
              </a:rPr>
              <a:t>Σύμφωνα με την επεξεργασία του ΙΜΕ ΓΣΕΒΕΕ εκτιμάται ότι χάθηκαν 61.000 θέσεις μισθωτής απασχόλησης το 2</a:t>
            </a:r>
            <a:r>
              <a:rPr lang="el-GR" sz="1600" baseline="30000" dirty="0" smtClean="0">
                <a:latin typeface="Arial" charset="0"/>
              </a:rPr>
              <a:t>ο</a:t>
            </a:r>
            <a:r>
              <a:rPr lang="el-GR" sz="1600" dirty="0" smtClean="0">
                <a:latin typeface="Arial" charset="0"/>
              </a:rPr>
              <a:t> εξάμηνο του 2012 (Ιούλιος- Δεκέμβριος). Σύμφωνα με τα στοιχεία της ΕΛΣΤΑΤ κατά το διάστημα Ιούλιος-Νοέμβριος του 2012 οι απώλειες θέσεων μισθωτής απασχόλησης ανήλθαν σε 43.000. Αν ληφθούν υπ’ όψιν και οι απώλειες θέσεων εργασίας του μηνός Δεκεμβρίου τότε το σενάριο που παρουσιάζει το ΙΜΕ ΓΣΕΒΕΕ είναι μάλλον μετριοπαθές.</a:t>
            </a:r>
          </a:p>
        </p:txBody>
      </p:sp>
      <p:sp>
        <p:nvSpPr>
          <p:cNvPr id="97283" name="Rectangle 9"/>
          <p:cNvSpPr>
            <a:spLocks noGrp="1" noChangeArrowheads="1"/>
          </p:cNvSpPr>
          <p:nvPr>
            <p:ph type="title" idx="4294967295"/>
          </p:nvPr>
        </p:nvSpPr>
        <p:spPr>
          <a:xfrm>
            <a:off x="1258888" y="277813"/>
            <a:ext cx="7427912" cy="486891"/>
          </a:xfrm>
        </p:spPr>
        <p:txBody>
          <a:bodyPr/>
          <a:lstStyle/>
          <a:p>
            <a:r>
              <a:rPr lang="el-GR" sz="2400" b="1" dirty="0" smtClean="0"/>
              <a:t>ΣΧΟΛΙΑ ΓΙΑ ΤΗΝ ΑΠΑΣΧΟΛΗΣΗ</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5"/>
          <p:cNvGrpSpPr>
            <a:grpSpLocks/>
          </p:cNvGrpSpPr>
          <p:nvPr/>
        </p:nvGrpSpPr>
        <p:grpSpPr bwMode="auto">
          <a:xfrm>
            <a:off x="5076825" y="476250"/>
            <a:ext cx="3673475" cy="576263"/>
            <a:chOff x="3198" y="255"/>
            <a:chExt cx="2314" cy="363"/>
          </a:xfrm>
        </p:grpSpPr>
        <p:sp>
          <p:nvSpPr>
            <p:cNvPr id="22534"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22535"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aphicFrame>
        <p:nvGraphicFramePr>
          <p:cNvPr id="22530" name="Object 2"/>
          <p:cNvGraphicFramePr>
            <a:graphicFrameLocks noChangeAspect="1"/>
          </p:cNvGraphicFramePr>
          <p:nvPr/>
        </p:nvGraphicFramePr>
        <p:xfrm>
          <a:off x="1352550" y="996950"/>
          <a:ext cx="7188200" cy="5230813"/>
        </p:xfrm>
        <a:graphic>
          <a:graphicData uri="http://schemas.openxmlformats.org/presentationml/2006/ole">
            <p:oleObj spid="_x0000_s22533" name="Γράφημα" r:id="rId4" imgW="7724784" imgH="5619676" progId="MSGraph.Chart.8">
              <p:embed followColorScheme="full"/>
            </p:oleObj>
          </a:graphicData>
        </a:graphic>
      </p:graphicFrame>
      <p:sp>
        <p:nvSpPr>
          <p:cNvPr id="22532"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smtClean="0">
                <a:latin typeface="Calibri" pitchFamily="34" charset="0"/>
              </a:rPr>
              <a:t>ΑΠΟΤΙΜΗΣΗ ΤΕΛΕΥΤΑΙΟΥ ΕΞΑΜΗΝΟΥ</a:t>
            </a:r>
            <a:br>
              <a:rPr lang="el-GR" sz="1500" b="1" smtClean="0">
                <a:latin typeface="Calibri" pitchFamily="34" charset="0"/>
              </a:rPr>
            </a:br>
            <a:r>
              <a:rPr lang="el-GR" sz="1500" b="1" smtClean="0">
                <a:solidFill>
                  <a:srgbClr val="C00000"/>
                </a:solidFill>
                <a:latin typeface="Calibri" pitchFamily="34" charset="0"/>
              </a:rPr>
              <a:t>ΣΥΓΚΕΝΤΡΩΤΙΚΟ ΓΡΑΦΗΜΑ</a:t>
            </a:r>
          </a:p>
        </p:txBody>
      </p:sp>
      <p:sp>
        <p:nvSpPr>
          <p:cNvPr id="7" name="6 - Θέση αριθμού διαφάνειας"/>
          <p:cNvSpPr>
            <a:spLocks noGrp="1"/>
          </p:cNvSpPr>
          <p:nvPr>
            <p:ph type="sldNum" sz="quarter" idx="12"/>
          </p:nvPr>
        </p:nvSpPr>
        <p:spPr/>
        <p:txBody>
          <a:bodyPr/>
          <a:lstStyle/>
          <a:p>
            <a:pPr>
              <a:defRPr/>
            </a:pPr>
            <a:fld id="{98888249-42B4-4FE2-B3B0-EEAF9BDC2E2D}" type="slidenum">
              <a:rPr lang="el-GR" altLang="en-US"/>
              <a:pPr>
                <a:defRPr/>
              </a:pPr>
              <a:t>18</a:t>
            </a:fld>
            <a:endParaRPr lang="el-GR"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WordArt 14"/>
          <p:cNvSpPr>
            <a:spLocks noChangeArrowheads="1" noChangeShapeType="1" noTextEdit="1"/>
          </p:cNvSpPr>
          <p:nvPr/>
        </p:nvSpPr>
        <p:spPr bwMode="auto">
          <a:xfrm>
            <a:off x="1928813" y="2714625"/>
            <a:ext cx="5857875" cy="785813"/>
          </a:xfrm>
          <a:prstGeom prst="rect">
            <a:avLst/>
          </a:prstGeom>
        </p:spPr>
        <p:txBody>
          <a:bodyPr wrap="none" fromWordArt="1">
            <a:prstTxWarp prst="textPlain">
              <a:avLst>
                <a:gd name="adj" fmla="val 50000"/>
              </a:avLst>
            </a:prstTxWarp>
          </a:bodyPr>
          <a:lstStyle/>
          <a:p>
            <a:pPr algn="ct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ΑΝΗΣΥΧΙΑ ΓΙΑ ΝΕΑ ΛΟΥΚΕΤΑ </a:t>
            </a:r>
          </a:p>
        </p:txBody>
      </p:sp>
      <p:grpSp>
        <p:nvGrpSpPr>
          <p:cNvPr id="2" name="Group 15"/>
          <p:cNvGrpSpPr>
            <a:grpSpLocks/>
          </p:cNvGrpSpPr>
          <p:nvPr/>
        </p:nvGrpSpPr>
        <p:grpSpPr bwMode="auto">
          <a:xfrm flipH="1" flipV="1">
            <a:off x="1333500" y="2133600"/>
            <a:ext cx="6407150" cy="1511300"/>
            <a:chOff x="3198" y="255"/>
            <a:chExt cx="2314" cy="363"/>
          </a:xfrm>
        </p:grpSpPr>
        <p:sp>
          <p:nvSpPr>
            <p:cNvPr id="125960"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25961"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3" name="Group 18"/>
          <p:cNvGrpSpPr>
            <a:grpSpLocks/>
          </p:cNvGrpSpPr>
          <p:nvPr/>
        </p:nvGrpSpPr>
        <p:grpSpPr bwMode="auto">
          <a:xfrm>
            <a:off x="3348038" y="3141663"/>
            <a:ext cx="4752975" cy="792162"/>
            <a:chOff x="3198" y="255"/>
            <a:chExt cx="2314" cy="363"/>
          </a:xfrm>
        </p:grpSpPr>
        <p:sp>
          <p:nvSpPr>
            <p:cNvPr id="125958"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25959"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F1CA8CBE-6508-4CB6-83ED-82EAE98D3C5E}" type="slidenum">
              <a:rPr lang="el-GR" altLang="en-US"/>
              <a:pPr>
                <a:defRPr/>
              </a:pPr>
              <a:t>19</a:t>
            </a:fld>
            <a:endParaRPr lang="el-G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395288" y="188913"/>
            <a:ext cx="8064500" cy="719137"/>
          </a:xfrm>
        </p:spPr>
        <p:txBody>
          <a:bodyPr/>
          <a:lstStyle/>
          <a:p>
            <a:pPr algn="ctr" eaLnBrk="1" hangingPunct="1"/>
            <a:r>
              <a:rPr lang="el-GR" sz="2500" b="1" smtClean="0">
                <a:solidFill>
                  <a:srgbClr val="CC0000"/>
                </a:solidFill>
                <a:latin typeface="Calibri" pitchFamily="34" charset="0"/>
              </a:rPr>
              <a:t>ΤΑΥΤΟΤΗΤΑ ΤΗΣ ΕΡΕΥΝΑΣ</a:t>
            </a:r>
            <a:endParaRPr lang="en-US" sz="2500" b="1" smtClean="0">
              <a:solidFill>
                <a:srgbClr val="CC0000"/>
              </a:solidFill>
              <a:latin typeface="Calibri" pitchFamily="34" charset="0"/>
            </a:endParaRPr>
          </a:p>
        </p:txBody>
      </p:sp>
      <p:grpSp>
        <p:nvGrpSpPr>
          <p:cNvPr id="1028" name="Group 23"/>
          <p:cNvGrpSpPr>
            <a:grpSpLocks/>
          </p:cNvGrpSpPr>
          <p:nvPr/>
        </p:nvGrpSpPr>
        <p:grpSpPr bwMode="auto">
          <a:xfrm>
            <a:off x="5076825" y="404813"/>
            <a:ext cx="3673475" cy="576262"/>
            <a:chOff x="3198" y="255"/>
            <a:chExt cx="2314" cy="363"/>
          </a:xfrm>
        </p:grpSpPr>
        <p:sp>
          <p:nvSpPr>
            <p:cNvPr id="1030" name="Line 24"/>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031" name="Line 25"/>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aphicFrame>
        <p:nvGraphicFramePr>
          <p:cNvPr id="1026" name="Object 13"/>
          <p:cNvGraphicFramePr>
            <a:graphicFrameLocks noChangeAspect="1"/>
          </p:cNvGraphicFramePr>
          <p:nvPr/>
        </p:nvGraphicFramePr>
        <p:xfrm>
          <a:off x="2352675" y="1355725"/>
          <a:ext cx="4797425" cy="3946525"/>
        </p:xfrm>
        <a:graphic>
          <a:graphicData uri="http://schemas.openxmlformats.org/presentationml/2006/ole">
            <p:oleObj spid="_x0000_s1029" name="Document" r:id="rId4" imgW="9694532" imgH="7968079" progId="Word.Document.8">
              <p:embed/>
            </p:oleObj>
          </a:graphicData>
        </a:graphic>
      </p:graphicFrame>
      <p:sp>
        <p:nvSpPr>
          <p:cNvPr id="7" name="6 - Θέση αριθμού διαφάνειας"/>
          <p:cNvSpPr>
            <a:spLocks noGrp="1"/>
          </p:cNvSpPr>
          <p:nvPr>
            <p:ph type="sldNum" sz="quarter" idx="12"/>
          </p:nvPr>
        </p:nvSpPr>
        <p:spPr/>
        <p:txBody>
          <a:bodyPr/>
          <a:lstStyle/>
          <a:p>
            <a:pPr>
              <a:defRPr/>
            </a:pPr>
            <a:fld id="{FA171331-6220-4F76-89C2-CA6F5F532EBB}" type="slidenum">
              <a:rPr lang="el-GR" altLang="en-US"/>
              <a:pPr>
                <a:defRPr/>
              </a:pPr>
              <a:t>2</a:t>
            </a:fld>
            <a:endParaRPr lang="el-GR"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500063"/>
            <a:ext cx="3673475" cy="576262"/>
            <a:chOff x="3198" y="255"/>
            <a:chExt cx="2314" cy="363"/>
          </a:xfrm>
        </p:grpSpPr>
        <p:sp>
          <p:nvSpPr>
            <p:cNvPr id="59401"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59402"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59396" name="Rectangle 8"/>
          <p:cNvSpPr>
            <a:spLocks noGrp="1" noChangeArrowheads="1"/>
          </p:cNvSpPr>
          <p:nvPr>
            <p:ph type="ctrTitle"/>
          </p:nvPr>
        </p:nvSpPr>
        <p:spPr>
          <a:xfrm>
            <a:off x="1143000" y="71438"/>
            <a:ext cx="7500938" cy="690562"/>
          </a:xfrm>
        </p:spPr>
        <p:txBody>
          <a:bodyPr/>
          <a:lstStyle/>
          <a:p>
            <a:pPr algn="ctr" eaLnBrk="1" hangingPunct="1"/>
            <a:r>
              <a:rPr lang="el-GR" sz="1500" b="1" smtClean="0">
                <a:latin typeface="Calibri" pitchFamily="34" charset="0"/>
              </a:rPr>
              <a:t>Με τις υπάρχουσες σήμερα συνθήκες και με τις προοπτικές της κρίσης όπως διαμορφώνονται, θεωρείτε πιθανό ή όχι το ενδεχόμενο η επιχείρησή σας να έχει σοβαρό πρόβλημα λειτουργίας το επόμενο διάστημα σε βαθμό που θα κινδυνεύει να κλείσει;</a:t>
            </a:r>
          </a:p>
        </p:txBody>
      </p:sp>
      <p:graphicFrame>
        <p:nvGraphicFramePr>
          <p:cNvPr id="59394" name="Object 3"/>
          <p:cNvGraphicFramePr>
            <a:graphicFrameLocks noChangeAspect="1"/>
          </p:cNvGraphicFramePr>
          <p:nvPr/>
        </p:nvGraphicFramePr>
        <p:xfrm>
          <a:off x="2484438" y="1052513"/>
          <a:ext cx="4887912" cy="3808412"/>
        </p:xfrm>
        <a:graphic>
          <a:graphicData uri="http://schemas.openxmlformats.org/presentationml/2006/ole">
            <p:oleObj spid="_x0000_s315394" name="Worksheet" r:id="rId4" imgW="4886241" imgH="3810074" progId="Excel.Sheet.8">
              <p:embed/>
            </p:oleObj>
          </a:graphicData>
        </a:graphic>
      </p:graphicFrame>
      <p:sp>
        <p:nvSpPr>
          <p:cNvPr id="16" name="15 - TextBox"/>
          <p:cNvSpPr txBox="1"/>
          <p:nvPr/>
        </p:nvSpPr>
        <p:spPr>
          <a:xfrm>
            <a:off x="6000750" y="4714875"/>
            <a:ext cx="2155825" cy="2301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900" b="1" dirty="0">
                <a:latin typeface="Tahoma" pitchFamily="34" charset="0"/>
                <a:cs typeface="Tahoma" pitchFamily="34" charset="0"/>
              </a:rPr>
              <a:t>Πολύ &amp; Αρκετά πιθανό: 49,6%</a:t>
            </a:r>
            <a:endParaRPr lang="en-US" sz="900" b="1" dirty="0">
              <a:latin typeface="Tahoma" pitchFamily="34" charset="0"/>
              <a:cs typeface="Tahoma" pitchFamily="34" charset="0"/>
            </a:endParaRPr>
          </a:p>
        </p:txBody>
      </p:sp>
      <p:sp>
        <p:nvSpPr>
          <p:cNvPr id="17" name="16 - TextBox"/>
          <p:cNvSpPr txBox="1"/>
          <p:nvPr/>
        </p:nvSpPr>
        <p:spPr>
          <a:xfrm>
            <a:off x="1785938" y="1643063"/>
            <a:ext cx="2286000" cy="230187"/>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l-GR" sz="900" b="1" dirty="0">
                <a:latin typeface="Tahoma" pitchFamily="34" charset="0"/>
                <a:cs typeface="Tahoma" pitchFamily="34" charset="0"/>
              </a:rPr>
              <a:t>Ελάχιστα &amp; Καθόλου πιθανό : 47,3%</a:t>
            </a:r>
            <a:endParaRPr lang="en-US" sz="900" b="1" dirty="0">
              <a:latin typeface="Tahoma" pitchFamily="34" charset="0"/>
              <a:cs typeface="Tahoma" pitchFamily="34" charset="0"/>
            </a:endParaRPr>
          </a:p>
        </p:txBody>
      </p:sp>
      <p:sp>
        <p:nvSpPr>
          <p:cNvPr id="9" name="8 - Θέση αριθμού διαφάνειας"/>
          <p:cNvSpPr>
            <a:spLocks noGrp="1"/>
          </p:cNvSpPr>
          <p:nvPr>
            <p:ph type="sldNum" sz="quarter" idx="12"/>
          </p:nvPr>
        </p:nvSpPr>
        <p:spPr/>
        <p:txBody>
          <a:bodyPr/>
          <a:lstStyle/>
          <a:p>
            <a:pPr>
              <a:defRPr/>
            </a:pPr>
            <a:fld id="{83181717-3646-4693-8532-A3829F6F9297}" type="slidenum">
              <a:rPr lang="el-GR" altLang="en-US"/>
              <a:pPr>
                <a:defRPr/>
              </a:pPr>
              <a:t>20</a:t>
            </a:fld>
            <a:endParaRPr lang="el-GR" altLang="en-US" dirty="0"/>
          </a:p>
        </p:txBody>
      </p:sp>
      <p:sp>
        <p:nvSpPr>
          <p:cNvPr id="59400" name="Text Box 11"/>
          <p:cNvSpPr txBox="1">
            <a:spLocks noChangeArrowheads="1"/>
          </p:cNvSpPr>
          <p:nvPr/>
        </p:nvSpPr>
        <p:spPr bwMode="auto">
          <a:xfrm>
            <a:off x="1403350" y="4941888"/>
            <a:ext cx="6985000" cy="1384300"/>
          </a:xfrm>
          <a:prstGeom prst="rect">
            <a:avLst/>
          </a:prstGeom>
          <a:noFill/>
          <a:ln w="9525">
            <a:noFill/>
            <a:miter lim="800000"/>
            <a:headEnd/>
            <a:tailEnd/>
          </a:ln>
        </p:spPr>
        <p:txBody>
          <a:bodyPr>
            <a:spAutoFit/>
          </a:bodyPr>
          <a:lstStyle/>
          <a:p>
            <a:pPr algn="just">
              <a:spcBef>
                <a:spcPct val="50000"/>
              </a:spcBef>
            </a:pPr>
            <a:r>
              <a:rPr lang="el-GR" sz="1400" dirty="0" smtClean="0"/>
              <a:t>*Σε </a:t>
            </a:r>
            <a:r>
              <a:rPr lang="el-GR" sz="1400" dirty="0"/>
              <a:t>απόλυτα μεγέθη </a:t>
            </a:r>
            <a:r>
              <a:rPr lang="en-US" sz="1400" dirty="0"/>
              <a:t>170</a:t>
            </a:r>
            <a:r>
              <a:rPr lang="el-GR" sz="1400" dirty="0"/>
              <a:t>.000 επιχειρήσεις βρίσκονται στο «κόκκινο» (από αυτές οι 64.000 ανήκουν στον κλάδο του εμπορίου). Εκτιμάται ότι η καθαρή μείωση επιχειρήσεων τους επόμενους 12 μήνες θα είναι 55.000 (από αυτές οι 20.000 ανήκουν στον κλάδο του εμπορίου). Επισημαίνεται ότι τα πιθανά λουκέτα επιχειρήσεων, που βρίσκονται στο «κόκκινο» συνεπάγονται κίνδυνο απώλειας 195.000 θέσεων συνολικής απασχόλησης (εργοδότες, αυτοαπασχολούμενοι, μισθωτοί)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400">
                                            <p:txEl>
                                              <p:pRg st="0" end="0"/>
                                            </p:txEl>
                                          </p:spTgt>
                                        </p:tgtEl>
                                        <p:attrNameLst>
                                          <p:attrName>style.visibility</p:attrName>
                                        </p:attrNameLst>
                                      </p:cBhvr>
                                      <p:to>
                                        <p:strVal val="visible"/>
                                      </p:to>
                                    </p:set>
                                    <p:animEffect transition="in" filter="box(in)">
                                      <p:cBhvr>
                                        <p:cTn id="7" dur="500"/>
                                        <p:tgtEl>
                                          <p:spTgt spid="594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500063"/>
            <a:ext cx="3673475" cy="576262"/>
            <a:chOff x="3198" y="255"/>
            <a:chExt cx="2314" cy="363"/>
          </a:xfrm>
        </p:grpSpPr>
        <p:sp>
          <p:nvSpPr>
            <p:cNvPr id="61446"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1447"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1444" name="Rectangle 8"/>
          <p:cNvSpPr>
            <a:spLocks noGrp="1" noChangeArrowheads="1"/>
          </p:cNvSpPr>
          <p:nvPr>
            <p:ph type="ctrTitle"/>
          </p:nvPr>
        </p:nvSpPr>
        <p:spPr>
          <a:xfrm>
            <a:off x="1042988" y="142875"/>
            <a:ext cx="7600950" cy="690563"/>
          </a:xfrm>
        </p:spPr>
        <p:txBody>
          <a:bodyPr/>
          <a:lstStyle/>
          <a:p>
            <a:pPr algn="ctr" eaLnBrk="1" hangingPunct="1"/>
            <a:r>
              <a:rPr lang="el-GR" sz="1500" b="1" smtClean="0">
                <a:latin typeface="Calibri" pitchFamily="34" charset="0"/>
              </a:rPr>
              <a:t>ΦΟΒΟΣ ΓΙΑ ΕΝΔΕΧΟΜΕΝΟ ΚΛΕΙΣΙΜΟ ΤΗΣ ΕΠΙΧΕΙΡΗΣΗΣ</a:t>
            </a:r>
            <a:br>
              <a:rPr lang="el-GR" sz="1500" b="1" smtClean="0">
                <a:latin typeface="Calibri" pitchFamily="34" charset="0"/>
              </a:rPr>
            </a:br>
            <a:r>
              <a:rPr lang="el-GR" sz="1500" b="1" smtClean="0">
                <a:solidFill>
                  <a:srgbClr val="C00000"/>
                </a:solidFill>
                <a:latin typeface="Calibri" pitchFamily="34" charset="0"/>
              </a:rPr>
              <a:t>ΣΥΓΚΡΙΤΙΚΟ ΓΡΑΦΗΜΑ </a:t>
            </a:r>
            <a:br>
              <a:rPr lang="el-GR" sz="1500" b="1" smtClean="0">
                <a:solidFill>
                  <a:srgbClr val="C00000"/>
                </a:solidFill>
                <a:latin typeface="Calibri" pitchFamily="34" charset="0"/>
              </a:rPr>
            </a:br>
            <a:r>
              <a:rPr lang="el-GR" sz="1400" b="1" smtClean="0">
                <a:solidFill>
                  <a:srgbClr val="C00000"/>
                </a:solidFill>
                <a:latin typeface="Calibri" pitchFamily="34" charset="0"/>
              </a:rPr>
              <a:t>ΙΑΝΟΥΑΡΙΟΣ 2013 - ΜΑΪΟΣ 2009</a:t>
            </a:r>
          </a:p>
        </p:txBody>
      </p:sp>
      <p:graphicFrame>
        <p:nvGraphicFramePr>
          <p:cNvPr id="61442" name="Object 2"/>
          <p:cNvGraphicFramePr>
            <a:graphicFrameLocks noChangeAspect="1"/>
          </p:cNvGraphicFramePr>
          <p:nvPr/>
        </p:nvGraphicFramePr>
        <p:xfrm>
          <a:off x="1360488" y="1095375"/>
          <a:ext cx="7346950" cy="4911725"/>
        </p:xfrm>
        <a:graphic>
          <a:graphicData uri="http://schemas.openxmlformats.org/presentationml/2006/ole">
            <p:oleObj spid="_x0000_s316418" name="Γράφημα" r:id="rId4" imgW="7648448" imgH="5114788"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1B8D5061-D1A4-40A6-976C-3F3158095C3B}" type="slidenum">
              <a:rPr lang="el-GR" altLang="en-US"/>
              <a:pPr>
                <a:defRPr/>
              </a:pPr>
              <a:t>21</a:t>
            </a:fld>
            <a:endParaRPr lang="el-G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checkerboard(across)">
                                      <p:cBhvr>
                                        <p:cTn id="7"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500063"/>
            <a:ext cx="3673475" cy="576262"/>
            <a:chOff x="3198" y="255"/>
            <a:chExt cx="2314" cy="363"/>
          </a:xfrm>
        </p:grpSpPr>
        <p:sp>
          <p:nvSpPr>
            <p:cNvPr id="62471"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2472"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2468" name="Rectangle 8"/>
          <p:cNvSpPr>
            <a:spLocks noGrp="1" noChangeArrowheads="1"/>
          </p:cNvSpPr>
          <p:nvPr>
            <p:ph type="ctrTitle"/>
          </p:nvPr>
        </p:nvSpPr>
        <p:spPr>
          <a:xfrm>
            <a:off x="1143000" y="71438"/>
            <a:ext cx="7500938" cy="690562"/>
          </a:xfrm>
        </p:spPr>
        <p:txBody>
          <a:bodyPr/>
          <a:lstStyle/>
          <a:p>
            <a:pPr algn="ctr" eaLnBrk="1" hangingPunct="1"/>
            <a:r>
              <a:rPr lang="el-GR" sz="1500" b="1" smtClean="0">
                <a:latin typeface="Calibri" pitchFamily="34" charset="0"/>
              </a:rPr>
              <a:t>Χρονικά πού τοποθετείτε αυτό το ενδεχόμενο;</a:t>
            </a:r>
            <a:br>
              <a:rPr lang="el-GR" sz="1500" b="1" smtClean="0">
                <a:latin typeface="Calibri" pitchFamily="34" charset="0"/>
              </a:rPr>
            </a:br>
            <a:r>
              <a:rPr lang="el-GR" sz="1500" b="1" i="1" smtClean="0">
                <a:solidFill>
                  <a:srgbClr val="C00000"/>
                </a:solidFill>
                <a:latin typeface="Calibri" pitchFamily="34" charset="0"/>
              </a:rPr>
              <a:t>-Βάση: Όσοι θεωρούν πιθανό το ενδεχόμενο η επιχείρησή τους να έχει σοβαρό πρόβλημα λειτουργίας το επόμενο διάστημα σε βαθμό που θα κινδυνεύει να κλείσει -</a:t>
            </a:r>
          </a:p>
        </p:txBody>
      </p:sp>
      <p:graphicFrame>
        <p:nvGraphicFramePr>
          <p:cNvPr id="62466" name="Object 3"/>
          <p:cNvGraphicFramePr>
            <a:graphicFrameLocks noChangeAspect="1"/>
          </p:cNvGraphicFramePr>
          <p:nvPr/>
        </p:nvGraphicFramePr>
        <p:xfrm>
          <a:off x="2484438" y="1412875"/>
          <a:ext cx="4879975" cy="3808413"/>
        </p:xfrm>
        <a:graphic>
          <a:graphicData uri="http://schemas.openxmlformats.org/presentationml/2006/ole">
            <p:oleObj spid="_x0000_s317442" name="Worksheet" r:id="rId4" imgW="4876874" imgH="3810074"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DE1B559D-0E24-465A-88C4-A178974F8267}" type="slidenum">
              <a:rPr lang="el-GR" altLang="en-US"/>
              <a:pPr>
                <a:defRPr/>
              </a:pPr>
              <a:t>22</a:t>
            </a:fld>
            <a:endParaRPr lang="el-GR" altLang="en-US" dirty="0"/>
          </a:p>
        </p:txBody>
      </p:sp>
      <p:sp>
        <p:nvSpPr>
          <p:cNvPr id="62470" name="Text Box 9"/>
          <p:cNvSpPr txBox="1">
            <a:spLocks noChangeArrowheads="1"/>
          </p:cNvSpPr>
          <p:nvPr/>
        </p:nvSpPr>
        <p:spPr bwMode="auto">
          <a:xfrm>
            <a:off x="1475656" y="4509120"/>
            <a:ext cx="6985000" cy="1754326"/>
          </a:xfrm>
          <a:prstGeom prst="rect">
            <a:avLst/>
          </a:prstGeom>
          <a:noFill/>
          <a:ln w="9525">
            <a:noFill/>
            <a:miter lim="800000"/>
            <a:headEnd/>
            <a:tailEnd/>
          </a:ln>
        </p:spPr>
        <p:txBody>
          <a:bodyPr>
            <a:spAutoFit/>
          </a:bodyPr>
          <a:lstStyle/>
          <a:p>
            <a:pPr algn="just">
              <a:spcBef>
                <a:spcPct val="50000"/>
              </a:spcBef>
            </a:pPr>
            <a:r>
              <a:rPr lang="el-GR" dirty="0"/>
              <a:t>Η καθαρή μείωση επιχειρήσεων στο επόμενο τρίμηνο υπολογίζεται στις 7.000. Μεγαλύτερος κίνδυνος εμφανίζεται για τις επιχειρήσεις του κλάδου του εμπορίου, για τους αυτοαπασχολούμενους και για όσες επιχειρήσεις απασχολούν 1 </a:t>
            </a:r>
            <a:r>
              <a:rPr lang="el-GR" dirty="0" smtClean="0"/>
              <a:t>άτομο. Η υποχώρηση του δείκτη (49,6%) οφείλεται ότι έχουν ήδη κλεισεισ δεκάδες χιλιάδες επιχιερησεις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WordArt 14"/>
          <p:cNvSpPr>
            <a:spLocks noChangeArrowheads="1" noChangeShapeType="1" noTextEdit="1"/>
          </p:cNvSpPr>
          <p:nvPr/>
        </p:nvSpPr>
        <p:spPr bwMode="auto">
          <a:xfrm>
            <a:off x="1714500" y="2643188"/>
            <a:ext cx="6072188" cy="1000125"/>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ΑΝΑΛΥΤΙΚΗ ΑΞΙΟΛΟΓΗΣΗ ΒΑΣΙΚΩΝ ΔΕΙΚΤΩΝ </a:t>
            </a:r>
          </a:p>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(ΠΡΟΒΛΕΨΗ ΕΠΟΜΕΝΟΥ ΕΞΑΜΗΝΟΥ) </a:t>
            </a:r>
          </a:p>
        </p:txBody>
      </p:sp>
      <p:grpSp>
        <p:nvGrpSpPr>
          <p:cNvPr id="99331" name="Group 15"/>
          <p:cNvGrpSpPr>
            <a:grpSpLocks/>
          </p:cNvGrpSpPr>
          <p:nvPr/>
        </p:nvGrpSpPr>
        <p:grpSpPr bwMode="auto">
          <a:xfrm flipH="1" flipV="1">
            <a:off x="1333500" y="2133600"/>
            <a:ext cx="6407150" cy="1511300"/>
            <a:chOff x="3198" y="255"/>
            <a:chExt cx="2314" cy="363"/>
          </a:xfrm>
        </p:grpSpPr>
        <p:sp>
          <p:nvSpPr>
            <p:cNvPr id="99336"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99337"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99332" name="Group 18"/>
          <p:cNvGrpSpPr>
            <a:grpSpLocks/>
          </p:cNvGrpSpPr>
          <p:nvPr/>
        </p:nvGrpSpPr>
        <p:grpSpPr bwMode="auto">
          <a:xfrm>
            <a:off x="3348038" y="3141663"/>
            <a:ext cx="4752975" cy="792162"/>
            <a:chOff x="3198" y="255"/>
            <a:chExt cx="2314" cy="363"/>
          </a:xfrm>
        </p:grpSpPr>
        <p:sp>
          <p:nvSpPr>
            <p:cNvPr id="99334"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99335"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C61441BD-60F1-4329-BBFA-5B2EB61BCE38}" type="slidenum">
              <a:rPr lang="el-GR" altLang="en-US"/>
              <a:pPr>
                <a:defRPr/>
              </a:pPr>
              <a:t>23</a:t>
            </a:fld>
            <a:endParaRPr lang="el-GR"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5"/>
          <p:cNvGrpSpPr>
            <a:grpSpLocks/>
          </p:cNvGrpSpPr>
          <p:nvPr/>
        </p:nvGrpSpPr>
        <p:grpSpPr bwMode="auto">
          <a:xfrm>
            <a:off x="5076825" y="476250"/>
            <a:ext cx="3673475" cy="576263"/>
            <a:chOff x="3198" y="255"/>
            <a:chExt cx="2314" cy="363"/>
          </a:xfrm>
        </p:grpSpPr>
        <p:sp>
          <p:nvSpPr>
            <p:cNvPr id="31751"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1752"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100"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ΕΠΕΝΔΥΤΙΚΗ ΔΡΑΣΤΗΡΙΟΤΗΤΑ</a:t>
            </a:r>
            <a:r>
              <a:rPr lang="el-GR" sz="1500" b="1" dirty="0" smtClean="0">
                <a:latin typeface="Calibri" pitchFamily="34" charset="0"/>
              </a:rPr>
              <a:t/>
            </a:r>
            <a:br>
              <a:rPr lang="el-GR" sz="1500" b="1" dirty="0" smtClean="0">
                <a:latin typeface="Calibri" pitchFamily="34" charset="0"/>
              </a:rPr>
            </a:br>
            <a:r>
              <a:rPr lang="el-GR" sz="1500" b="1" dirty="0" smtClean="0">
                <a:latin typeface="Calibri" pitchFamily="34" charset="0"/>
              </a:rPr>
              <a:t> Προβλέπετε ότι η επενδυτική δραστηριότητα της επιχείρησής σας το επόμενο εξάμηνο:</a:t>
            </a:r>
            <a:br>
              <a:rPr lang="el-GR" sz="1500" b="1" dirty="0" smtClean="0">
                <a:latin typeface="Calibri" pitchFamily="34" charset="0"/>
              </a:rPr>
            </a:br>
            <a:endParaRPr lang="el-GR" sz="1500" b="1" dirty="0" smtClean="0">
              <a:latin typeface="Calibri" pitchFamily="34" charset="0"/>
            </a:endParaRPr>
          </a:p>
        </p:txBody>
      </p:sp>
      <p:graphicFrame>
        <p:nvGraphicFramePr>
          <p:cNvPr id="31746" name="Object 3"/>
          <p:cNvGraphicFramePr>
            <a:graphicFrameLocks noChangeAspect="1"/>
          </p:cNvGraphicFramePr>
          <p:nvPr/>
        </p:nvGraphicFramePr>
        <p:xfrm>
          <a:off x="2000250" y="1857375"/>
          <a:ext cx="5759450" cy="2654300"/>
        </p:xfrm>
        <a:graphic>
          <a:graphicData uri="http://schemas.openxmlformats.org/presentationml/2006/ole">
            <p:oleObj spid="_x0000_s31749" name="Worksheet" r:id="rId4" imgW="5505469" imgH="2552663"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5D651091-B048-4DA2-A0BD-8A96B97715C4}" type="slidenum">
              <a:rPr lang="el-GR" altLang="en-US"/>
              <a:pPr>
                <a:defRPr/>
              </a:pPr>
              <a:t>24</a:t>
            </a:fld>
            <a:endParaRPr lang="el-GR" altLang="en-US" dirty="0"/>
          </a:p>
        </p:txBody>
      </p:sp>
      <p:sp>
        <p:nvSpPr>
          <p:cNvPr id="31750" name="8 - TextBox"/>
          <p:cNvSpPr txBox="1">
            <a:spLocks noChangeArrowheads="1"/>
          </p:cNvSpPr>
          <p:nvPr/>
        </p:nvSpPr>
        <p:spPr bwMode="auto">
          <a:xfrm>
            <a:off x="1547664" y="4724400"/>
            <a:ext cx="6769249" cy="1477963"/>
          </a:xfrm>
          <a:prstGeom prst="rect">
            <a:avLst/>
          </a:prstGeom>
          <a:noFill/>
          <a:ln w="9525">
            <a:noFill/>
            <a:miter lim="800000"/>
            <a:headEnd/>
            <a:tailEnd/>
          </a:ln>
        </p:spPr>
        <p:txBody>
          <a:bodyPr wrap="square">
            <a:spAutoFit/>
          </a:bodyPr>
          <a:lstStyle/>
          <a:p>
            <a:pPr algn="just"/>
            <a:r>
              <a:rPr lang="el-GR" dirty="0"/>
              <a:t>Αρνητικές είναι οι προσδοκίες των επιχειρήσεων σχετικά με τις επενδυτικές τους προοπτικές. Το 41,5% αναμένει μείωση των </a:t>
            </a:r>
            <a:r>
              <a:rPr lang="el-GR" dirty="0" err="1"/>
              <a:t>επενδεδυμένων</a:t>
            </a:r>
            <a:r>
              <a:rPr lang="el-GR" dirty="0"/>
              <a:t> κεφαλαίων (έναντι 33,1 στην προηγούμενη έρευνα </a:t>
            </a:r>
            <a:r>
              <a:rPr lang="el-GR" dirty="0" smtClean="0"/>
              <a:t>εξαμήνου). </a:t>
            </a:r>
            <a:r>
              <a:rPr lang="el-GR" b="1" dirty="0"/>
              <a:t>Παγιώνεται και </a:t>
            </a:r>
            <a:r>
              <a:rPr lang="el-GR" b="1" dirty="0" smtClean="0"/>
              <a:t>ενισχύεται επικίνδυνα </a:t>
            </a:r>
            <a:r>
              <a:rPr lang="el-GR" b="1" dirty="0"/>
              <a:t>το κλίμα </a:t>
            </a:r>
            <a:r>
              <a:rPr lang="el-GR" b="1" dirty="0" err="1"/>
              <a:t>αποεπένδυσης</a:t>
            </a:r>
            <a:r>
              <a:rPr lang="el-GR" dirty="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5"/>
          <p:cNvGrpSpPr>
            <a:grpSpLocks/>
          </p:cNvGrpSpPr>
          <p:nvPr/>
        </p:nvGrpSpPr>
        <p:grpSpPr bwMode="auto">
          <a:xfrm>
            <a:off x="5072063" y="571500"/>
            <a:ext cx="3673475" cy="576263"/>
            <a:chOff x="3198" y="255"/>
            <a:chExt cx="2314" cy="363"/>
          </a:xfrm>
        </p:grpSpPr>
        <p:sp>
          <p:nvSpPr>
            <p:cNvPr id="35848"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5849"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aphicFrame>
        <p:nvGraphicFramePr>
          <p:cNvPr id="35842" name="Object 3"/>
          <p:cNvGraphicFramePr>
            <a:graphicFrameLocks noChangeAspect="1"/>
          </p:cNvGraphicFramePr>
          <p:nvPr/>
        </p:nvGraphicFramePr>
        <p:xfrm>
          <a:off x="1857375" y="1643063"/>
          <a:ext cx="6397625" cy="3148012"/>
        </p:xfrm>
        <a:graphic>
          <a:graphicData uri="http://schemas.openxmlformats.org/presentationml/2006/ole">
            <p:oleObj spid="_x0000_s35845" name="Worksheet" r:id="rId4" imgW="6114994" imgH="3028838" progId="Excel.Sheet.8">
              <p:embed/>
            </p:oleObj>
          </a:graphicData>
        </a:graphic>
      </p:graphicFrame>
      <p:sp>
        <p:nvSpPr>
          <p:cNvPr id="7" name="Rectangle 8"/>
          <p:cNvSpPr>
            <a:spLocks noGrp="1" noChangeArrowheads="1"/>
          </p:cNvSpPr>
          <p:nvPr>
            <p:ph type="ctrTitle" idx="4294967295"/>
          </p:nvPr>
        </p:nvSpPr>
        <p:spPr>
          <a:xfrm>
            <a:off x="1143000" y="0"/>
            <a:ext cx="7421563" cy="681038"/>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ΑΠΑΣΧΟΛΗΣΗ</a:t>
            </a:r>
            <a:r>
              <a:rPr lang="el-GR" sz="1500" b="1" dirty="0" smtClean="0">
                <a:latin typeface="Calibri" pitchFamily="34" charset="0"/>
              </a:rPr>
              <a:t/>
            </a:r>
            <a:br>
              <a:rPr lang="el-GR" sz="1500" b="1" dirty="0" smtClean="0">
                <a:latin typeface="Calibri" pitchFamily="34" charset="0"/>
              </a:rPr>
            </a:br>
            <a:r>
              <a:rPr lang="el-GR" sz="1500" b="1" dirty="0" smtClean="0">
                <a:latin typeface="Calibri" pitchFamily="34" charset="0"/>
              </a:rPr>
              <a:t>Τους επόμενους 6 μήνες θεωρείτε πιο πιθανό το προσωπικό της επιχείρησής σας να αυξηθεί, να μειωθεί ή να παραμείνει το ίδιο;</a:t>
            </a:r>
            <a:br>
              <a:rPr lang="el-GR" sz="1500" b="1" dirty="0" smtClean="0">
                <a:latin typeface="Calibri" pitchFamily="34" charset="0"/>
              </a:rPr>
            </a:br>
            <a:r>
              <a:rPr lang="el-GR" sz="1500" b="1" i="1" dirty="0" smtClean="0">
                <a:solidFill>
                  <a:srgbClr val="C00000"/>
                </a:solidFill>
                <a:latin typeface="Calibri" pitchFamily="34" charset="0"/>
              </a:rPr>
              <a:t>- Αναγωγή σε όσους απασχολούν προσωπικό -</a:t>
            </a:r>
          </a:p>
        </p:txBody>
      </p:sp>
      <p:sp>
        <p:nvSpPr>
          <p:cNvPr id="8" name="7 - Θέση αριθμού διαφάνειας"/>
          <p:cNvSpPr>
            <a:spLocks noGrp="1"/>
          </p:cNvSpPr>
          <p:nvPr>
            <p:ph type="sldNum" sz="quarter" idx="12"/>
          </p:nvPr>
        </p:nvSpPr>
        <p:spPr/>
        <p:txBody>
          <a:bodyPr/>
          <a:lstStyle/>
          <a:p>
            <a:pPr>
              <a:defRPr/>
            </a:pPr>
            <a:fld id="{E47D45FA-81C5-4E07-B657-ACC66D64B2A3}" type="slidenum">
              <a:rPr lang="el-GR" altLang="en-US"/>
              <a:pPr>
                <a:defRPr/>
              </a:pPr>
              <a:t>25</a:t>
            </a:fld>
            <a:endParaRPr lang="el-GR" altLang="en-US" dirty="0"/>
          </a:p>
        </p:txBody>
      </p:sp>
      <p:sp>
        <p:nvSpPr>
          <p:cNvPr id="35846" name="Text Box 9"/>
          <p:cNvSpPr txBox="1">
            <a:spLocks noChangeArrowheads="1"/>
          </p:cNvSpPr>
          <p:nvPr/>
        </p:nvSpPr>
        <p:spPr bwMode="auto">
          <a:xfrm>
            <a:off x="1476375" y="4724400"/>
            <a:ext cx="6840538" cy="366713"/>
          </a:xfrm>
          <a:prstGeom prst="rect">
            <a:avLst/>
          </a:prstGeom>
          <a:noFill/>
          <a:ln w="9525">
            <a:noFill/>
            <a:miter lim="800000"/>
            <a:headEnd/>
            <a:tailEnd/>
          </a:ln>
        </p:spPr>
        <p:txBody>
          <a:bodyPr>
            <a:spAutoFit/>
          </a:bodyPr>
          <a:lstStyle/>
          <a:p>
            <a:pPr>
              <a:spcBef>
                <a:spcPct val="50000"/>
              </a:spcBef>
            </a:pPr>
            <a:endParaRPr lang="el-GR"/>
          </a:p>
        </p:txBody>
      </p:sp>
      <p:sp>
        <p:nvSpPr>
          <p:cNvPr id="35847" name="Text Box 10"/>
          <p:cNvSpPr txBox="1">
            <a:spLocks noChangeArrowheads="1"/>
          </p:cNvSpPr>
          <p:nvPr/>
        </p:nvSpPr>
        <p:spPr bwMode="auto">
          <a:xfrm>
            <a:off x="1547813" y="4797425"/>
            <a:ext cx="6624637" cy="641350"/>
          </a:xfrm>
          <a:prstGeom prst="rect">
            <a:avLst/>
          </a:prstGeom>
          <a:noFill/>
          <a:ln w="9525">
            <a:noFill/>
            <a:miter lim="800000"/>
            <a:headEnd/>
            <a:tailEnd/>
          </a:ln>
        </p:spPr>
        <p:txBody>
          <a:bodyPr>
            <a:spAutoFit/>
          </a:bodyPr>
          <a:lstStyle/>
          <a:p>
            <a:pPr algn="just">
              <a:spcBef>
                <a:spcPct val="50000"/>
              </a:spcBef>
            </a:pPr>
            <a:r>
              <a:rPr lang="el-GR" dirty="0"/>
              <a:t>Οι απώλειες θέσεων μισθωτής εργασίας αναμένεται να αγγίξουν τις 69.000 το πρώτο εξάμηνο του 2013.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867" name="Group 5"/>
          <p:cNvGrpSpPr>
            <a:grpSpLocks/>
          </p:cNvGrpSpPr>
          <p:nvPr/>
        </p:nvGrpSpPr>
        <p:grpSpPr bwMode="auto">
          <a:xfrm>
            <a:off x="5076825" y="476250"/>
            <a:ext cx="3673475" cy="576263"/>
            <a:chOff x="3198" y="255"/>
            <a:chExt cx="2314" cy="363"/>
          </a:xfrm>
        </p:grpSpPr>
        <p:sp>
          <p:nvSpPr>
            <p:cNvPr id="36870"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6871"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aphicFrame>
        <p:nvGraphicFramePr>
          <p:cNvPr id="36866" name="Object 2"/>
          <p:cNvGraphicFramePr>
            <a:graphicFrameLocks noChangeAspect="1"/>
          </p:cNvGraphicFramePr>
          <p:nvPr/>
        </p:nvGraphicFramePr>
        <p:xfrm>
          <a:off x="1352550" y="996950"/>
          <a:ext cx="7215188" cy="5230813"/>
        </p:xfrm>
        <a:graphic>
          <a:graphicData uri="http://schemas.openxmlformats.org/presentationml/2006/ole">
            <p:oleObj spid="_x0000_s36869" name="Γράφημα" r:id="rId4" imgW="7753220" imgH="5610299" progId="MSGraph.Chart.8">
              <p:embed followColorScheme="full"/>
            </p:oleObj>
          </a:graphicData>
        </a:graphic>
      </p:graphicFrame>
      <p:sp>
        <p:nvSpPr>
          <p:cNvPr id="36868"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smtClean="0">
                <a:latin typeface="Calibri" pitchFamily="34" charset="0"/>
              </a:rPr>
              <a:t>ΠΡΟΒΛΕΨΗ ΕΠΟΜΕΝΟΥ ΕΞΑΜΗΝΟΥ</a:t>
            </a:r>
            <a:br>
              <a:rPr lang="el-GR" sz="1500" b="1" smtClean="0">
                <a:latin typeface="Calibri" pitchFamily="34" charset="0"/>
              </a:rPr>
            </a:br>
            <a:r>
              <a:rPr lang="el-GR" sz="1500" b="1" smtClean="0">
                <a:solidFill>
                  <a:srgbClr val="C00000"/>
                </a:solidFill>
                <a:latin typeface="Calibri" pitchFamily="34" charset="0"/>
              </a:rPr>
              <a:t>ΣΥΓΚΕΝΤΡΩΤΙΚΟ ΓΡΑΦΗΜΑ</a:t>
            </a:r>
          </a:p>
        </p:txBody>
      </p:sp>
      <p:sp>
        <p:nvSpPr>
          <p:cNvPr id="7" name="6 - Θέση αριθμού διαφάνειας"/>
          <p:cNvSpPr>
            <a:spLocks noGrp="1"/>
          </p:cNvSpPr>
          <p:nvPr>
            <p:ph type="sldNum" sz="quarter" idx="12"/>
          </p:nvPr>
        </p:nvSpPr>
        <p:spPr/>
        <p:txBody>
          <a:bodyPr/>
          <a:lstStyle/>
          <a:p>
            <a:pPr>
              <a:defRPr/>
            </a:pPr>
            <a:fld id="{30F8F5F0-58A8-4E43-A3A3-F454C355B793}" type="slidenum">
              <a:rPr lang="el-GR" altLang="en-US"/>
              <a:pPr>
                <a:defRPr/>
              </a:pPr>
              <a:t>26</a:t>
            </a:fld>
            <a:endParaRPr lang="el-GR"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WordArt 14"/>
          <p:cNvSpPr>
            <a:spLocks noChangeArrowheads="1" noChangeShapeType="1" noTextEdit="1"/>
          </p:cNvSpPr>
          <p:nvPr/>
        </p:nvSpPr>
        <p:spPr bwMode="auto">
          <a:xfrm>
            <a:off x="2268538" y="2781300"/>
            <a:ext cx="5183187" cy="719138"/>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ΜΙΣΘΟΙ ΚΑΙ ΩΡΕΣ ΕΡΓΑΣΙΑΣ </a:t>
            </a:r>
          </a:p>
        </p:txBody>
      </p:sp>
      <p:grpSp>
        <p:nvGrpSpPr>
          <p:cNvPr id="109571" name="Group 15"/>
          <p:cNvGrpSpPr>
            <a:grpSpLocks/>
          </p:cNvGrpSpPr>
          <p:nvPr/>
        </p:nvGrpSpPr>
        <p:grpSpPr bwMode="auto">
          <a:xfrm flipH="1" flipV="1">
            <a:off x="1333500" y="2133600"/>
            <a:ext cx="6407150" cy="1511300"/>
            <a:chOff x="3198" y="255"/>
            <a:chExt cx="2314" cy="363"/>
          </a:xfrm>
        </p:grpSpPr>
        <p:sp>
          <p:nvSpPr>
            <p:cNvPr id="109576"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09577"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109572" name="Group 18"/>
          <p:cNvGrpSpPr>
            <a:grpSpLocks/>
          </p:cNvGrpSpPr>
          <p:nvPr/>
        </p:nvGrpSpPr>
        <p:grpSpPr bwMode="auto">
          <a:xfrm>
            <a:off x="3348038" y="3141663"/>
            <a:ext cx="4752975" cy="792162"/>
            <a:chOff x="3198" y="255"/>
            <a:chExt cx="2314" cy="363"/>
          </a:xfrm>
        </p:grpSpPr>
        <p:sp>
          <p:nvSpPr>
            <p:cNvPr id="109574"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09575"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55FA6501-9A38-4928-A3DE-B3D2359D5BFB}" type="slidenum">
              <a:rPr lang="el-GR" altLang="en-US"/>
              <a:pPr>
                <a:defRPr/>
              </a:pPr>
              <a:t>27</a:t>
            </a:fld>
            <a:endParaRPr lang="el-GR"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5"/>
          <p:cNvGrpSpPr>
            <a:grpSpLocks/>
          </p:cNvGrpSpPr>
          <p:nvPr/>
        </p:nvGrpSpPr>
        <p:grpSpPr bwMode="auto">
          <a:xfrm>
            <a:off x="5143500" y="428625"/>
            <a:ext cx="3673475" cy="576263"/>
            <a:chOff x="3198" y="255"/>
            <a:chExt cx="2314" cy="363"/>
          </a:xfrm>
        </p:grpSpPr>
        <p:sp>
          <p:nvSpPr>
            <p:cNvPr id="37897"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7898"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37892" name="Rectangle 8"/>
          <p:cNvSpPr>
            <a:spLocks noGrp="1" noChangeArrowheads="1"/>
          </p:cNvSpPr>
          <p:nvPr>
            <p:ph type="ctrTitle" idx="4294967295"/>
          </p:nvPr>
        </p:nvSpPr>
        <p:spPr>
          <a:xfrm>
            <a:off x="1143000" y="44450"/>
            <a:ext cx="7421563" cy="538163"/>
          </a:xfrm>
        </p:spPr>
        <p:txBody>
          <a:bodyPr/>
          <a:lstStyle/>
          <a:p>
            <a:pPr algn="ctr" eaLnBrk="1" hangingPunct="1"/>
            <a:r>
              <a:rPr lang="el-GR" sz="1500" b="1" smtClean="0">
                <a:latin typeface="Calibri" pitchFamily="34" charset="0"/>
              </a:rPr>
              <a:t>Αντιμετωπίσατε</a:t>
            </a:r>
            <a:r>
              <a:rPr lang="en-US" sz="1500" b="1" smtClean="0">
                <a:latin typeface="Calibri" pitchFamily="34" charset="0"/>
              </a:rPr>
              <a:t> </a:t>
            </a:r>
            <a:r>
              <a:rPr lang="el-GR" sz="1500" b="1" smtClean="0">
                <a:latin typeface="Calibri" pitchFamily="34" charset="0"/>
              </a:rPr>
              <a:t>το τελευταίο 6μηνο δυσκολίες </a:t>
            </a:r>
            <a:br>
              <a:rPr lang="el-GR" sz="1500" b="1" smtClean="0">
                <a:latin typeface="Calibri" pitchFamily="34" charset="0"/>
              </a:rPr>
            </a:br>
            <a:r>
              <a:rPr lang="el-GR" sz="1500" b="1" smtClean="0">
                <a:latin typeface="Calibri" pitchFamily="34" charset="0"/>
              </a:rPr>
              <a:t>στην έγκαιρη καταβολή των μισθών των εργαζομένων;</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p>
        </p:txBody>
      </p:sp>
      <p:graphicFrame>
        <p:nvGraphicFramePr>
          <p:cNvPr id="37890" name="Object 3"/>
          <p:cNvGraphicFramePr>
            <a:graphicFrameLocks noChangeAspect="1"/>
          </p:cNvGraphicFramePr>
          <p:nvPr/>
        </p:nvGraphicFramePr>
        <p:xfrm>
          <a:off x="2000250" y="1557338"/>
          <a:ext cx="5762625" cy="2976562"/>
        </p:xfrm>
        <a:graphic>
          <a:graphicData uri="http://schemas.openxmlformats.org/presentationml/2006/ole">
            <p:oleObj spid="_x0000_s37893" name="Worksheet" r:id="rId4" imgW="5505469" imgH="2867099" progId="Excel.Sheet.8">
              <p:embed/>
            </p:oleObj>
          </a:graphicData>
        </a:graphic>
      </p:graphicFrame>
      <p:sp>
        <p:nvSpPr>
          <p:cNvPr id="7" name="6 - Δεξιό άγκιστρο"/>
          <p:cNvSpPr/>
          <p:nvPr/>
        </p:nvSpPr>
        <p:spPr>
          <a:xfrm>
            <a:off x="7307263" y="2492375"/>
            <a:ext cx="287337" cy="1008063"/>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37894" name="7 - TextBox"/>
          <p:cNvSpPr txBox="1">
            <a:spLocks noChangeArrowheads="1"/>
          </p:cNvSpPr>
          <p:nvPr/>
        </p:nvSpPr>
        <p:spPr bwMode="auto">
          <a:xfrm>
            <a:off x="7667625" y="2909888"/>
            <a:ext cx="792163" cy="231775"/>
          </a:xfrm>
          <a:prstGeom prst="rect">
            <a:avLst/>
          </a:prstGeom>
          <a:noFill/>
          <a:ln w="9525">
            <a:noFill/>
            <a:miter lim="800000"/>
            <a:headEnd/>
            <a:tailEnd/>
          </a:ln>
        </p:spPr>
        <p:txBody>
          <a:bodyPr>
            <a:spAutoFit/>
          </a:bodyPr>
          <a:lstStyle/>
          <a:p>
            <a:r>
              <a:rPr lang="en-US" sz="900" b="1" dirty="0">
                <a:latin typeface="Tahoma" pitchFamily="34" charset="0"/>
                <a:cs typeface="Tahoma" pitchFamily="34" charset="0"/>
              </a:rPr>
              <a:t>5</a:t>
            </a:r>
            <a:r>
              <a:rPr lang="el-GR" sz="900" b="1" dirty="0">
                <a:latin typeface="Tahoma" pitchFamily="34" charset="0"/>
                <a:cs typeface="Tahoma" pitchFamily="34" charset="0"/>
              </a:rPr>
              <a:t>2,4%</a:t>
            </a:r>
          </a:p>
        </p:txBody>
      </p:sp>
      <p:sp>
        <p:nvSpPr>
          <p:cNvPr id="9" name="8 - Θέση αριθμού διαφάνειας"/>
          <p:cNvSpPr>
            <a:spLocks noGrp="1"/>
          </p:cNvSpPr>
          <p:nvPr>
            <p:ph type="sldNum" sz="quarter" idx="12"/>
          </p:nvPr>
        </p:nvSpPr>
        <p:spPr/>
        <p:txBody>
          <a:bodyPr/>
          <a:lstStyle/>
          <a:p>
            <a:pPr>
              <a:defRPr/>
            </a:pPr>
            <a:fld id="{5A9CC6F0-9D98-4E46-BA4C-87241B8B762F}" type="slidenum">
              <a:rPr lang="el-GR" altLang="en-US"/>
              <a:pPr>
                <a:defRPr/>
              </a:pPr>
              <a:t>28</a:t>
            </a:fld>
            <a:endParaRPr lang="el-GR" altLang="en-US" dirty="0"/>
          </a:p>
        </p:txBody>
      </p:sp>
      <p:sp>
        <p:nvSpPr>
          <p:cNvPr id="37896" name="9 - TextBox"/>
          <p:cNvSpPr txBox="1">
            <a:spLocks noChangeArrowheads="1"/>
          </p:cNvSpPr>
          <p:nvPr/>
        </p:nvSpPr>
        <p:spPr bwMode="auto">
          <a:xfrm>
            <a:off x="1619672" y="4797425"/>
            <a:ext cx="6480719" cy="646331"/>
          </a:xfrm>
          <a:prstGeom prst="rect">
            <a:avLst/>
          </a:prstGeom>
          <a:noFill/>
          <a:ln w="9525">
            <a:noFill/>
            <a:miter lim="800000"/>
            <a:headEnd/>
            <a:tailEnd/>
          </a:ln>
        </p:spPr>
        <p:txBody>
          <a:bodyPr wrap="square">
            <a:spAutoFit/>
          </a:bodyPr>
          <a:lstStyle/>
          <a:p>
            <a:pPr algn="just"/>
            <a:r>
              <a:rPr lang="el-GR" dirty="0"/>
              <a:t>Το 52,4% των επιχειρήσεων αντιμετωπίζει σοβαρές δυσκολίες στην </a:t>
            </a:r>
            <a:r>
              <a:rPr lang="el-GR" dirty="0" smtClean="0"/>
              <a:t>έγκαιρη  καταβολή </a:t>
            </a:r>
            <a:r>
              <a:rPr lang="el-GR" dirty="0"/>
              <a:t>των μισθών.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Group 5"/>
          <p:cNvGrpSpPr>
            <a:grpSpLocks/>
          </p:cNvGrpSpPr>
          <p:nvPr/>
        </p:nvGrpSpPr>
        <p:grpSpPr bwMode="auto">
          <a:xfrm>
            <a:off x="5076825" y="500063"/>
            <a:ext cx="3673475" cy="576262"/>
            <a:chOff x="3198" y="255"/>
            <a:chExt cx="2314" cy="363"/>
          </a:xfrm>
        </p:grpSpPr>
        <p:sp>
          <p:nvSpPr>
            <p:cNvPr id="38919"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8920"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38916" name="Rectangle 8"/>
          <p:cNvSpPr>
            <a:spLocks noGrp="1" noChangeArrowheads="1"/>
          </p:cNvSpPr>
          <p:nvPr>
            <p:ph type="ctrTitle"/>
          </p:nvPr>
        </p:nvSpPr>
        <p:spPr>
          <a:xfrm>
            <a:off x="1143000" y="-26988"/>
            <a:ext cx="7500938" cy="690563"/>
          </a:xfrm>
        </p:spPr>
        <p:txBody>
          <a:bodyPr/>
          <a:lstStyle/>
          <a:p>
            <a:pPr algn="ctr" eaLnBrk="1" hangingPunct="1"/>
            <a:r>
              <a:rPr lang="el-GR" sz="1500" b="1" smtClean="0">
                <a:latin typeface="Calibri" pitchFamily="34" charset="0"/>
              </a:rPr>
              <a:t>Αντιμετωπίζουν το τελευταίο 6μηνο δυσκολίες </a:t>
            </a:r>
            <a:br>
              <a:rPr lang="el-GR" sz="1500" b="1" smtClean="0">
                <a:latin typeface="Calibri" pitchFamily="34" charset="0"/>
              </a:rPr>
            </a:br>
            <a:r>
              <a:rPr lang="el-GR" sz="1500" b="1" smtClean="0">
                <a:latin typeface="Calibri" pitchFamily="34" charset="0"/>
              </a:rPr>
              <a:t>στην έγκαιρη καταβολή των μισθών των εργαζομένων</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r>
              <a:rPr lang="el-GR" sz="1500" b="1" smtClean="0">
                <a:latin typeface="Calibri" pitchFamily="34" charset="0"/>
              </a:rPr>
              <a:t/>
            </a:r>
            <a:br>
              <a:rPr lang="el-GR" sz="1500" b="1" smtClean="0">
                <a:latin typeface="Calibri" pitchFamily="34" charset="0"/>
              </a:rPr>
            </a:br>
            <a:r>
              <a:rPr lang="el-GR" sz="1500" b="1" smtClean="0">
                <a:solidFill>
                  <a:srgbClr val="C00000"/>
                </a:solidFill>
                <a:latin typeface="Calibri" pitchFamily="34" charset="0"/>
              </a:rPr>
              <a:t>ΣΥΓΚΡΙΤΙΚΟ ΓΡΑΦΗΜΑ ΙΑΝΟΥΑΡΙΟΣ 2011 - ΙΑΝΟΥΑΡΙΟΣ 2013</a:t>
            </a:r>
          </a:p>
        </p:txBody>
      </p:sp>
      <p:graphicFrame>
        <p:nvGraphicFramePr>
          <p:cNvPr id="38914" name="Object 2"/>
          <p:cNvGraphicFramePr>
            <a:graphicFrameLocks noChangeAspect="1"/>
          </p:cNvGraphicFramePr>
          <p:nvPr/>
        </p:nvGraphicFramePr>
        <p:xfrm>
          <a:off x="1979712" y="1124744"/>
          <a:ext cx="5964237" cy="4297363"/>
        </p:xfrm>
        <a:graphic>
          <a:graphicData uri="http://schemas.openxmlformats.org/presentationml/2006/ole">
            <p:oleObj spid="_x0000_s38917" name="Worksheet" r:id="rId4" imgW="6076857" imgH="4371975"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96579AD9-9A78-4AC6-A3CC-0142C8F5AA77}" type="slidenum">
              <a:rPr lang="el-GR" altLang="en-US"/>
              <a:pPr>
                <a:defRPr/>
              </a:pPr>
              <a:t>29</a:t>
            </a:fld>
            <a:endParaRPr lang="el-G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143000" y="188913"/>
            <a:ext cx="7316788" cy="719137"/>
          </a:xfrm>
        </p:spPr>
        <p:txBody>
          <a:bodyPr/>
          <a:lstStyle/>
          <a:p>
            <a:pPr algn="ctr" eaLnBrk="1" hangingPunct="1"/>
            <a:r>
              <a:rPr lang="el-GR" sz="2400" b="1" smtClean="0">
                <a:solidFill>
                  <a:srgbClr val="CC0000"/>
                </a:solidFill>
                <a:latin typeface="Calibri" pitchFamily="34" charset="0"/>
              </a:rPr>
              <a:t>ΣΥΝΘΕΣΗ ΔΕΙΓΜΑΤΟΣ</a:t>
            </a:r>
            <a:endParaRPr lang="en-US" sz="2400" b="1" smtClean="0">
              <a:solidFill>
                <a:srgbClr val="CC0000"/>
              </a:solidFill>
              <a:latin typeface="Calibri" pitchFamily="34" charset="0"/>
            </a:endParaRPr>
          </a:p>
        </p:txBody>
      </p:sp>
      <p:grpSp>
        <p:nvGrpSpPr>
          <p:cNvPr id="86019" name="Group 23"/>
          <p:cNvGrpSpPr>
            <a:grpSpLocks/>
          </p:cNvGrpSpPr>
          <p:nvPr/>
        </p:nvGrpSpPr>
        <p:grpSpPr bwMode="auto">
          <a:xfrm>
            <a:off x="5076825" y="404813"/>
            <a:ext cx="3673475" cy="576262"/>
            <a:chOff x="3198" y="255"/>
            <a:chExt cx="2314" cy="363"/>
          </a:xfrm>
        </p:grpSpPr>
        <p:sp>
          <p:nvSpPr>
            <p:cNvPr id="86090" name="Line 24"/>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6091" name="Line 25"/>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7" name="6 - Θέση αριθμού διαφάνειας"/>
          <p:cNvSpPr>
            <a:spLocks noGrp="1"/>
          </p:cNvSpPr>
          <p:nvPr>
            <p:ph type="sldNum" sz="quarter" idx="12"/>
          </p:nvPr>
        </p:nvSpPr>
        <p:spPr/>
        <p:txBody>
          <a:bodyPr/>
          <a:lstStyle/>
          <a:p>
            <a:pPr>
              <a:defRPr/>
            </a:pPr>
            <a:fld id="{176BB391-7989-4E5D-A63A-B16886AD0436}" type="slidenum">
              <a:rPr lang="el-GR" altLang="en-US"/>
              <a:pPr>
                <a:defRPr/>
              </a:pPr>
              <a:t>3</a:t>
            </a:fld>
            <a:endParaRPr lang="el-GR" altLang="en-US" dirty="0"/>
          </a:p>
        </p:txBody>
      </p:sp>
      <p:graphicFrame>
        <p:nvGraphicFramePr>
          <p:cNvPr id="8" name="7 - Πίνακας"/>
          <p:cNvGraphicFramePr>
            <a:graphicFrameLocks noGrp="1"/>
          </p:cNvGraphicFramePr>
          <p:nvPr/>
        </p:nvGraphicFramePr>
        <p:xfrm>
          <a:off x="2530475" y="1397000"/>
          <a:ext cx="4083050" cy="4303710"/>
        </p:xfrm>
        <a:graphic>
          <a:graphicData uri="http://schemas.openxmlformats.org/drawingml/2006/table">
            <a:tbl>
              <a:tblPr/>
              <a:tblGrid>
                <a:gridCol w="1786334"/>
                <a:gridCol w="1786334"/>
                <a:gridCol w="510382"/>
              </a:tblGrid>
              <a:tr h="239095">
                <a:tc rowSpan="3">
                  <a:txBody>
                    <a:bodyPr/>
                    <a:lstStyle/>
                    <a:p>
                      <a:pPr algn="l" rtl="0" fontAlgn="t"/>
                      <a:r>
                        <a:rPr lang="el-GR" sz="900" b="1" i="0" u="none" strike="noStrike" dirty="0">
                          <a:solidFill>
                            <a:srgbClr val="FFFFFF"/>
                          </a:solidFill>
                          <a:latin typeface="Tahoma"/>
                        </a:rPr>
                        <a:t>ΚΛΑΔΟΣ</a:t>
                      </a:r>
                    </a:p>
                  </a:txBody>
                  <a:tcPr marL="9196" marR="9196" marT="9196" marB="0">
                    <a:lnL w="19050" cap="flat" cmpd="sng" algn="ctr">
                      <a:solidFill>
                        <a:srgbClr val="984807"/>
                      </a:solidFill>
                      <a:prstDash val="solid"/>
                      <a:round/>
                      <a:headEnd type="none" w="med" len="med"/>
                      <a:tailEnd type="none" w="med" len="med"/>
                    </a:lnL>
                    <a:lnR w="6350" cap="flat" cmpd="sng" algn="ctr">
                      <a:solidFill>
                        <a:srgbClr val="C0504D"/>
                      </a:solidFill>
                      <a:prstDash val="solid"/>
                      <a:round/>
                      <a:headEnd type="none" w="med" len="med"/>
                      <a:tailEnd type="none" w="med" len="med"/>
                    </a:lnR>
                    <a:lnT w="19050" cap="flat" cmpd="sng" algn="ctr">
                      <a:solidFill>
                        <a:srgbClr val="984807"/>
                      </a:solidFill>
                      <a:prstDash val="solid"/>
                      <a:round/>
                      <a:headEnd type="none" w="med" len="med"/>
                      <a:tailEnd type="none" w="med" len="med"/>
                    </a:lnT>
                    <a:lnB w="25400" cap="flat" cmpd="dbl" algn="ctr">
                      <a:solidFill>
                        <a:srgbClr val="A5A5A5"/>
                      </a:solidFill>
                      <a:prstDash val="solid"/>
                      <a:round/>
                      <a:headEnd type="none" w="med" len="med"/>
                      <a:tailEnd type="none" w="med" len="med"/>
                    </a:lnB>
                    <a:solidFill>
                      <a:srgbClr val="C0504D"/>
                    </a:solidFill>
                  </a:tcPr>
                </a:tc>
                <a:tc>
                  <a:txBody>
                    <a:bodyPr/>
                    <a:lstStyle/>
                    <a:p>
                      <a:pPr algn="l" rtl="0" fontAlgn="b"/>
                      <a:r>
                        <a:rPr lang="el-GR" sz="900" b="0" i="0" u="none" strike="noStrike">
                          <a:solidFill>
                            <a:srgbClr val="000000"/>
                          </a:solidFill>
                          <a:latin typeface="Tahoma"/>
                        </a:rPr>
                        <a:t>Εμπόριο</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19050" cap="flat" cmpd="sng" algn="ctr">
                      <a:solidFill>
                        <a:srgbClr val="984807"/>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37,4</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19050" cap="flat" cmpd="sng" algn="ctr">
                      <a:solidFill>
                        <a:srgbClr val="984807"/>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a:solidFill>
                            <a:srgbClr val="000000"/>
                          </a:solidFill>
                          <a:latin typeface="Tahoma"/>
                        </a:rPr>
                        <a:t>Μεταποίηση</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c>
                  <a:txBody>
                    <a:bodyPr/>
                    <a:lstStyle/>
                    <a:p>
                      <a:pPr algn="ctr" rtl="0" fontAlgn="b"/>
                      <a:r>
                        <a:rPr lang="el-GR" sz="900" b="0" i="0" u="none" strike="noStrike" dirty="0" smtClean="0">
                          <a:solidFill>
                            <a:srgbClr val="000000"/>
                          </a:solidFill>
                          <a:latin typeface="Tahoma"/>
                        </a:rPr>
                        <a:t>23,9</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r>
              <a:tr h="239095">
                <a:tc vMerge="1">
                  <a:txBody>
                    <a:bodyPr/>
                    <a:lstStyle/>
                    <a:p>
                      <a:endParaRPr lang="en-US"/>
                    </a:p>
                  </a:txBody>
                  <a:tcPr/>
                </a:tc>
                <a:tc>
                  <a:txBody>
                    <a:bodyPr/>
                    <a:lstStyle/>
                    <a:p>
                      <a:pPr algn="l" rtl="0" fontAlgn="b"/>
                      <a:r>
                        <a:rPr lang="el-GR" sz="900" b="0" i="0" u="none" strike="noStrike">
                          <a:solidFill>
                            <a:srgbClr val="000000"/>
                          </a:solidFill>
                          <a:latin typeface="Tahoma"/>
                        </a:rPr>
                        <a:t>Υπηρεσίες</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latin typeface="Tahoma"/>
                        </a:rPr>
                        <a:t>38,</a:t>
                      </a:r>
                      <a:r>
                        <a:rPr lang="el-GR" sz="900" b="0" i="0" u="none" strike="noStrike" dirty="0" smtClean="0">
                          <a:solidFill>
                            <a:srgbClr val="000000"/>
                          </a:solidFill>
                          <a:latin typeface="Tahoma"/>
                        </a:rPr>
                        <a:t>7</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tcPr>
                </a:tc>
              </a:tr>
              <a:tr h="239095">
                <a:tc rowSpan="5">
                  <a:txBody>
                    <a:bodyPr/>
                    <a:lstStyle/>
                    <a:p>
                      <a:pPr algn="l" rtl="0" fontAlgn="t"/>
                      <a:r>
                        <a:rPr lang="el-GR" sz="900" b="1" i="0" u="none" strike="noStrike" dirty="0">
                          <a:solidFill>
                            <a:srgbClr val="FFFFFF"/>
                          </a:solidFill>
                          <a:latin typeface="Tahoma"/>
                        </a:rPr>
                        <a:t>ΑΡΙΘΜΟΣ ΕΡΓΑΖΟΜΕΝΩΝ</a:t>
                      </a:r>
                    </a:p>
                  </a:txBody>
                  <a:tcPr marL="9196" marR="9196" marT="9196" marB="0">
                    <a:lnL w="19050" cap="flat" cmpd="sng" algn="ctr">
                      <a:solidFill>
                        <a:srgbClr val="984807"/>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solidFill>
                      <a:srgbClr val="C0504D"/>
                    </a:solidFill>
                  </a:tcPr>
                </a:tc>
                <a:tc>
                  <a:txBody>
                    <a:bodyPr/>
                    <a:lstStyle/>
                    <a:p>
                      <a:pPr algn="l" rtl="0" fontAlgn="b"/>
                      <a:r>
                        <a:rPr lang="el-GR" sz="900" b="0" i="0" u="none" strike="noStrike">
                          <a:solidFill>
                            <a:srgbClr val="000000"/>
                          </a:solidFill>
                          <a:latin typeface="Tahoma"/>
                        </a:rPr>
                        <a:t>Χωρίς προσωπικό</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31,6</a:t>
                      </a:r>
                    </a:p>
                  </a:txBody>
                  <a:tcPr marL="9527" marR="9527" marT="952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dirty="0">
                          <a:solidFill>
                            <a:srgbClr val="000000"/>
                          </a:solidFill>
                          <a:latin typeface="Tahoma"/>
                        </a:rPr>
                        <a:t>1 άτομο</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c>
                  <a:txBody>
                    <a:bodyPr/>
                    <a:lstStyle/>
                    <a:p>
                      <a:pPr algn="ctr" fontAlgn="b"/>
                      <a:r>
                        <a:rPr lang="en-US" sz="1100" b="0" i="0" u="none" strike="noStrike" dirty="0">
                          <a:solidFill>
                            <a:srgbClr val="000000"/>
                          </a:solidFill>
                          <a:latin typeface="Calibri"/>
                        </a:rPr>
                        <a:t>27,6</a:t>
                      </a:r>
                    </a:p>
                  </a:txBody>
                  <a:tcPr marL="9527" marR="9527" marT="952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r>
              <a:tr h="239095">
                <a:tc vMerge="1">
                  <a:txBody>
                    <a:bodyPr/>
                    <a:lstStyle/>
                    <a:p>
                      <a:endParaRPr lang="en-US"/>
                    </a:p>
                  </a:txBody>
                  <a:tcPr/>
                </a:tc>
                <a:tc>
                  <a:txBody>
                    <a:bodyPr/>
                    <a:lstStyle/>
                    <a:p>
                      <a:pPr algn="l" rtl="0" fontAlgn="b"/>
                      <a:r>
                        <a:rPr lang="el-GR" sz="900" b="0" i="0" u="none" strike="noStrike" dirty="0">
                          <a:solidFill>
                            <a:srgbClr val="000000"/>
                          </a:solidFill>
                          <a:latin typeface="Tahoma"/>
                        </a:rPr>
                        <a:t>2-4 άτομα</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28,7</a:t>
                      </a:r>
                    </a:p>
                  </a:txBody>
                  <a:tcPr marL="9527" marR="9527" marT="952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dirty="0">
                          <a:solidFill>
                            <a:srgbClr val="000000"/>
                          </a:solidFill>
                          <a:latin typeface="Tahoma"/>
                        </a:rPr>
                        <a:t>5-9 άτομα</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c>
                  <a:txBody>
                    <a:bodyPr/>
                    <a:lstStyle/>
                    <a:p>
                      <a:pPr algn="ctr" fontAlgn="b"/>
                      <a:r>
                        <a:rPr lang="en-US" sz="1100" b="0" i="0" u="none" strike="noStrike" dirty="0">
                          <a:solidFill>
                            <a:srgbClr val="000000"/>
                          </a:solidFill>
                          <a:latin typeface="Calibri"/>
                        </a:rPr>
                        <a:t>7,5</a:t>
                      </a:r>
                    </a:p>
                  </a:txBody>
                  <a:tcPr marL="9527" marR="9527" marT="952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r>
              <a:tr h="239095">
                <a:tc vMerge="1">
                  <a:txBody>
                    <a:bodyPr/>
                    <a:lstStyle/>
                    <a:p>
                      <a:endParaRPr lang="en-US"/>
                    </a:p>
                  </a:txBody>
                  <a:tcPr/>
                </a:tc>
                <a:tc>
                  <a:txBody>
                    <a:bodyPr/>
                    <a:lstStyle/>
                    <a:p>
                      <a:pPr algn="l" rtl="0" fontAlgn="b"/>
                      <a:r>
                        <a:rPr lang="el-GR" sz="900" b="0" i="0" u="none" strike="noStrike" dirty="0">
                          <a:solidFill>
                            <a:srgbClr val="000000"/>
                          </a:solidFill>
                          <a:latin typeface="Tahoma"/>
                        </a:rPr>
                        <a:t>10 άτομα &amp; άνω</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4,6</a:t>
                      </a:r>
                    </a:p>
                  </a:txBody>
                  <a:tcPr marL="9527" marR="9527" marT="952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tcPr>
                </a:tc>
              </a:tr>
              <a:tr h="239095">
                <a:tc rowSpan="4">
                  <a:txBody>
                    <a:bodyPr/>
                    <a:lstStyle/>
                    <a:p>
                      <a:pPr algn="l" rtl="0" fontAlgn="t"/>
                      <a:r>
                        <a:rPr lang="el-GR" sz="900" b="1" i="0" u="none" strike="noStrike" dirty="0">
                          <a:solidFill>
                            <a:srgbClr val="FFFFFF"/>
                          </a:solidFill>
                          <a:latin typeface="Tahoma"/>
                        </a:rPr>
                        <a:t>ΕΤΗ ΛΕΙΤΟΥΡΓΙΑΣ</a:t>
                      </a:r>
                    </a:p>
                  </a:txBody>
                  <a:tcPr marL="9196" marR="9196" marT="9196" marB="0">
                    <a:lnL w="19050" cap="flat" cmpd="sng" algn="ctr">
                      <a:solidFill>
                        <a:srgbClr val="984807"/>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solidFill>
                      <a:srgbClr val="C0504D"/>
                    </a:solidFill>
                  </a:tcPr>
                </a:tc>
                <a:tc>
                  <a:txBody>
                    <a:bodyPr/>
                    <a:lstStyle/>
                    <a:p>
                      <a:pPr algn="l" rtl="0" fontAlgn="b"/>
                      <a:r>
                        <a:rPr lang="el-GR" sz="900" b="0" i="0" u="none" strike="noStrike">
                          <a:solidFill>
                            <a:srgbClr val="000000"/>
                          </a:solidFill>
                          <a:latin typeface="Tahoma"/>
                        </a:rPr>
                        <a:t>έως 5 χρόνια</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9,5</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a:solidFill>
                            <a:srgbClr val="000000"/>
                          </a:solidFill>
                          <a:latin typeface="Tahoma"/>
                        </a:rPr>
                        <a:t>5-10 χρόνια</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solidFill>
                      <a:srgbClr val="D8D8D8"/>
                    </a:solidFill>
                  </a:tcPr>
                </a:tc>
                <a:tc>
                  <a:txBody>
                    <a:bodyPr/>
                    <a:lstStyle/>
                    <a:p>
                      <a:pPr algn="ctr" rtl="0" fontAlgn="b"/>
                      <a:r>
                        <a:rPr lang="el-GR" sz="900" b="0" i="0" u="none" strike="noStrike" dirty="0" smtClean="0">
                          <a:solidFill>
                            <a:srgbClr val="000000"/>
                          </a:solidFill>
                          <a:latin typeface="Tahoma"/>
                        </a:rPr>
                        <a:t>7,7</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solidFill>
                      <a:srgbClr val="D8D8D8"/>
                    </a:solidFill>
                  </a:tcPr>
                </a:tc>
              </a:tr>
              <a:tr h="239095">
                <a:tc vMerge="1">
                  <a:txBody>
                    <a:bodyPr/>
                    <a:lstStyle/>
                    <a:p>
                      <a:endParaRPr lang="en-US"/>
                    </a:p>
                  </a:txBody>
                  <a:tcPr/>
                </a:tc>
                <a:tc>
                  <a:txBody>
                    <a:bodyPr/>
                    <a:lstStyle/>
                    <a:p>
                      <a:pPr algn="l" rtl="0" fontAlgn="b"/>
                      <a:r>
                        <a:rPr lang="el-GR" sz="900" b="0" i="0" u="none" strike="noStrike">
                          <a:solidFill>
                            <a:srgbClr val="000000"/>
                          </a:solidFill>
                          <a:latin typeface="Tahoma"/>
                        </a:rPr>
                        <a:t>10-15 χρόνια</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12,2</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a:solidFill>
                            <a:srgbClr val="000000"/>
                          </a:solidFill>
                          <a:latin typeface="Tahoma"/>
                        </a:rPr>
                        <a:t>15 και άνω</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solidFill>
                      <a:srgbClr val="D8D8D8"/>
                    </a:solidFill>
                  </a:tcPr>
                </a:tc>
                <a:tc>
                  <a:txBody>
                    <a:bodyPr/>
                    <a:lstStyle/>
                    <a:p>
                      <a:pPr algn="ctr" rtl="0" fontAlgn="b"/>
                      <a:r>
                        <a:rPr lang="el-GR" sz="900" b="0" i="0" u="none" strike="noStrike" dirty="0" smtClean="0">
                          <a:solidFill>
                            <a:srgbClr val="000000"/>
                          </a:solidFill>
                          <a:latin typeface="Tahoma"/>
                        </a:rPr>
                        <a:t>70,5</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25400" cap="flat" cmpd="dbl" algn="ctr">
                      <a:solidFill>
                        <a:srgbClr val="C0504D"/>
                      </a:solidFill>
                      <a:prstDash val="solid"/>
                      <a:round/>
                      <a:headEnd type="none" w="med" len="med"/>
                      <a:tailEnd type="none" w="med" len="med"/>
                    </a:lnB>
                    <a:solidFill>
                      <a:srgbClr val="D8D8D8"/>
                    </a:solidFill>
                  </a:tcPr>
                </a:tc>
              </a:tr>
              <a:tr h="239095">
                <a:tc rowSpan="4">
                  <a:txBody>
                    <a:bodyPr/>
                    <a:lstStyle/>
                    <a:p>
                      <a:pPr algn="l" rtl="0" fontAlgn="t"/>
                      <a:r>
                        <a:rPr lang="el-GR" sz="900" b="1" i="0" u="none" strike="noStrike" dirty="0">
                          <a:solidFill>
                            <a:srgbClr val="FFFFFF"/>
                          </a:solidFill>
                          <a:latin typeface="Tahoma"/>
                        </a:rPr>
                        <a:t>ΤΖΙΡΟΣ</a:t>
                      </a:r>
                    </a:p>
                  </a:txBody>
                  <a:tcPr marL="9196" marR="9196" marT="9196" marB="0">
                    <a:lnL w="19050" cap="flat" cmpd="sng" algn="ctr">
                      <a:solidFill>
                        <a:srgbClr val="984807"/>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A5A5A5"/>
                      </a:solidFill>
                      <a:prstDash val="solid"/>
                      <a:round/>
                      <a:headEnd type="none" w="med" len="med"/>
                      <a:tailEnd type="none" w="med" len="med"/>
                    </a:lnT>
                    <a:lnB w="25400" cap="flat" cmpd="dbl" algn="ctr">
                      <a:solidFill>
                        <a:srgbClr val="A5A5A5"/>
                      </a:solidFill>
                      <a:prstDash val="solid"/>
                      <a:round/>
                      <a:headEnd type="none" w="med" len="med"/>
                      <a:tailEnd type="none" w="med" len="med"/>
                    </a:lnB>
                    <a:solidFill>
                      <a:srgbClr val="C0504D"/>
                    </a:solidFill>
                  </a:tcPr>
                </a:tc>
                <a:tc>
                  <a:txBody>
                    <a:bodyPr/>
                    <a:lstStyle/>
                    <a:p>
                      <a:pPr algn="l" rtl="0" fontAlgn="b"/>
                      <a:r>
                        <a:rPr lang="el-GR" sz="900" b="0" i="0" u="none" strike="noStrike" dirty="0">
                          <a:solidFill>
                            <a:srgbClr val="000000"/>
                          </a:solidFill>
                          <a:latin typeface="Tahoma"/>
                        </a:rPr>
                        <a:t>Κάτω από </a:t>
                      </a:r>
                      <a:r>
                        <a:rPr lang="el-GR" sz="900" b="0" i="0" u="none" strike="noStrike" dirty="0" smtClean="0">
                          <a:solidFill>
                            <a:srgbClr val="000000"/>
                          </a:solidFill>
                          <a:latin typeface="Tahoma"/>
                        </a:rPr>
                        <a:t>50 χιλιάδες</a:t>
                      </a:r>
                      <a:endParaRPr lang="el-GR"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45,5</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25400" cap="flat" cmpd="dbl"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l-GR" sz="900" b="0" i="0" u="none" strike="noStrike" dirty="0" smtClean="0">
                          <a:solidFill>
                            <a:srgbClr val="000000"/>
                          </a:solidFill>
                          <a:latin typeface="Tahoma"/>
                        </a:rPr>
                        <a:t>50-100 χιλιάδες</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18,3</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dirty="0">
                          <a:solidFill>
                            <a:srgbClr val="000000"/>
                          </a:solidFill>
                          <a:latin typeface="Tahoma"/>
                        </a:rPr>
                        <a:t>100-300 χιλιάδες</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c>
                  <a:txBody>
                    <a:bodyPr/>
                    <a:lstStyle/>
                    <a:p>
                      <a:pPr algn="ctr" rtl="0" fontAlgn="b"/>
                      <a:r>
                        <a:rPr lang="el-GR" sz="900" b="0" i="0" u="none" strike="noStrike" dirty="0" smtClean="0">
                          <a:solidFill>
                            <a:srgbClr val="000000"/>
                          </a:solidFill>
                          <a:latin typeface="Tahoma"/>
                        </a:rPr>
                        <a:t>18,6</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solidFill>
                      <a:srgbClr val="D8D8D8"/>
                    </a:solidFill>
                  </a:tcPr>
                </a:tc>
              </a:tr>
              <a:tr h="239095">
                <a:tc vMerge="1">
                  <a:txBody>
                    <a:bodyPr/>
                    <a:lstStyle/>
                    <a:p>
                      <a:endParaRPr lang="en-US"/>
                    </a:p>
                  </a:txBody>
                  <a:tcPr/>
                </a:tc>
                <a:tc>
                  <a:txBody>
                    <a:bodyPr/>
                    <a:lstStyle/>
                    <a:p>
                      <a:pPr algn="l" rtl="0" fontAlgn="b"/>
                      <a:r>
                        <a:rPr lang="el-GR" sz="900" b="0" i="0" u="none" strike="noStrike" dirty="0">
                          <a:solidFill>
                            <a:srgbClr val="000000"/>
                          </a:solidFill>
                          <a:latin typeface="Tahoma"/>
                        </a:rPr>
                        <a:t>Πάνω από 300 χιλιάδες</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11,7</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rowSpan="2">
                  <a:txBody>
                    <a:bodyPr/>
                    <a:lstStyle/>
                    <a:p>
                      <a:pPr algn="l" rtl="0" fontAlgn="t"/>
                      <a:r>
                        <a:rPr lang="el-GR" sz="900" b="1" i="0" u="none" strike="noStrike" dirty="0">
                          <a:solidFill>
                            <a:srgbClr val="FFFFFF"/>
                          </a:solidFill>
                          <a:latin typeface="Tahoma"/>
                        </a:rPr>
                        <a:t>ΠΕΡΙΟΧΗ</a:t>
                      </a:r>
                    </a:p>
                  </a:txBody>
                  <a:tcPr marL="9196" marR="9196" marT="9196" marB="0">
                    <a:lnL w="19050" cap="flat" cmpd="sng" algn="ctr">
                      <a:solidFill>
                        <a:srgbClr val="984807"/>
                      </a:solidFill>
                      <a:prstDash val="solid"/>
                      <a:round/>
                      <a:headEnd type="none" w="med" len="med"/>
                      <a:tailEnd type="none" w="med" len="med"/>
                    </a:lnL>
                    <a:lnR w="6350" cap="flat" cmpd="sng" algn="ctr">
                      <a:solidFill>
                        <a:srgbClr val="C0504D"/>
                      </a:solidFill>
                      <a:prstDash val="solid"/>
                      <a:round/>
                      <a:headEnd type="none" w="med" len="med"/>
                      <a:tailEnd type="none" w="med" len="med"/>
                    </a:lnR>
                    <a:lnT w="25400" cap="flat" cmpd="dbl" algn="ctr">
                      <a:solidFill>
                        <a:srgbClr val="A5A5A5"/>
                      </a:solidFill>
                      <a:prstDash val="solid"/>
                      <a:round/>
                      <a:headEnd type="none" w="med" len="med"/>
                      <a:tailEnd type="none" w="med" len="med"/>
                    </a:lnT>
                    <a:lnB w="19050" cap="flat" cmpd="sng" algn="ctr">
                      <a:solidFill>
                        <a:srgbClr val="984807"/>
                      </a:solidFill>
                      <a:prstDash val="solid"/>
                      <a:round/>
                      <a:headEnd type="none" w="med" len="med"/>
                      <a:tailEnd type="none" w="med" len="med"/>
                    </a:lnB>
                    <a:solidFill>
                      <a:srgbClr val="C0504D"/>
                    </a:solidFill>
                  </a:tcPr>
                </a:tc>
                <a:tc>
                  <a:txBody>
                    <a:bodyPr/>
                    <a:lstStyle/>
                    <a:p>
                      <a:pPr algn="l" rtl="0" fontAlgn="b"/>
                      <a:r>
                        <a:rPr lang="el-GR" sz="900" b="0" i="0" u="none" strike="noStrike">
                          <a:solidFill>
                            <a:srgbClr val="000000"/>
                          </a:solidFill>
                          <a:latin typeface="Tahoma"/>
                        </a:rPr>
                        <a:t>Λεκανοπέδιο Αττικής</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c>
                  <a:txBody>
                    <a:bodyPr/>
                    <a:lstStyle/>
                    <a:p>
                      <a:pPr algn="ctr" rtl="0" fontAlgn="b"/>
                      <a:r>
                        <a:rPr lang="el-GR" sz="900" b="0" i="0" u="none" strike="noStrike" dirty="0" smtClean="0">
                          <a:solidFill>
                            <a:srgbClr val="000000"/>
                          </a:solidFill>
                          <a:latin typeface="Tahoma"/>
                        </a:rPr>
                        <a:t>36</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6350" cap="flat" cmpd="sng" algn="ctr">
                      <a:solidFill>
                        <a:srgbClr val="C0504D"/>
                      </a:solidFill>
                      <a:prstDash val="solid"/>
                      <a:round/>
                      <a:headEnd type="none" w="med" len="med"/>
                      <a:tailEnd type="none" w="med" len="med"/>
                    </a:lnB>
                  </a:tcPr>
                </a:tc>
              </a:tr>
              <a:tr h="239095">
                <a:tc vMerge="1">
                  <a:txBody>
                    <a:bodyPr/>
                    <a:lstStyle/>
                    <a:p>
                      <a:endParaRPr lang="en-US"/>
                    </a:p>
                  </a:txBody>
                  <a:tcPr/>
                </a:tc>
                <a:tc>
                  <a:txBody>
                    <a:bodyPr/>
                    <a:lstStyle/>
                    <a:p>
                      <a:pPr algn="l" rtl="0" fontAlgn="b"/>
                      <a:r>
                        <a:rPr lang="el-GR" sz="900" b="0" i="0" u="none" strike="noStrike">
                          <a:solidFill>
                            <a:srgbClr val="000000"/>
                          </a:solidFill>
                          <a:latin typeface="Tahoma"/>
                        </a:rPr>
                        <a:t>Υπόλοιπη Ελλάδα</a:t>
                      </a:r>
                    </a:p>
                  </a:txBody>
                  <a:tcPr marL="9196" marR="9196" marT="9196" marB="0" anchor="ctr">
                    <a:lnL w="6350" cap="flat" cmpd="sng" algn="ctr">
                      <a:solidFill>
                        <a:srgbClr val="C0504D"/>
                      </a:solidFill>
                      <a:prstDash val="solid"/>
                      <a:round/>
                      <a:headEnd type="none" w="med" len="med"/>
                      <a:tailEnd type="none" w="med" len="med"/>
                    </a:lnL>
                    <a:lnR w="6350" cap="flat" cmpd="sng" algn="ctr">
                      <a:solidFill>
                        <a:srgbClr val="C0504D"/>
                      </a:solidFill>
                      <a:prstDash val="solid"/>
                      <a:round/>
                      <a:headEnd type="none" w="med" len="med"/>
                      <a:tailEnd type="none" w="med" len="med"/>
                    </a:lnR>
                    <a:lnT w="6350" cap="flat" cmpd="sng" algn="ctr">
                      <a:solidFill>
                        <a:srgbClr val="C0504D"/>
                      </a:solidFill>
                      <a:prstDash val="solid"/>
                      <a:round/>
                      <a:headEnd type="none" w="med" len="med"/>
                      <a:tailEnd type="none" w="med" len="med"/>
                    </a:lnT>
                    <a:lnB w="19050" cap="flat" cmpd="sng" algn="ctr">
                      <a:solidFill>
                        <a:srgbClr val="984807"/>
                      </a:solidFill>
                      <a:prstDash val="solid"/>
                      <a:round/>
                      <a:headEnd type="none" w="med" len="med"/>
                      <a:tailEnd type="none" w="med" len="med"/>
                    </a:lnB>
                    <a:solidFill>
                      <a:srgbClr val="D9D9D9"/>
                    </a:solidFill>
                  </a:tcPr>
                </a:tc>
                <a:tc>
                  <a:txBody>
                    <a:bodyPr/>
                    <a:lstStyle/>
                    <a:p>
                      <a:pPr algn="ctr" rtl="0" fontAlgn="b"/>
                      <a:r>
                        <a:rPr lang="en-US" sz="900" b="0" i="0" u="none" strike="noStrike" dirty="0" smtClean="0">
                          <a:solidFill>
                            <a:srgbClr val="000000"/>
                          </a:solidFill>
                          <a:latin typeface="Tahoma"/>
                        </a:rPr>
                        <a:t>6</a:t>
                      </a:r>
                      <a:r>
                        <a:rPr lang="el-GR" sz="900" b="0" i="0" u="none" strike="noStrike" dirty="0" smtClean="0">
                          <a:solidFill>
                            <a:srgbClr val="000000"/>
                          </a:solidFill>
                          <a:latin typeface="Tahoma"/>
                        </a:rPr>
                        <a:t>4</a:t>
                      </a:r>
                      <a:endParaRPr lang="en-US" sz="900" b="0" i="0" u="none" strike="noStrike" dirty="0">
                        <a:solidFill>
                          <a:srgbClr val="000000"/>
                        </a:solidFill>
                        <a:latin typeface="Tahoma"/>
                      </a:endParaRPr>
                    </a:p>
                  </a:txBody>
                  <a:tcPr marL="9196" marR="9196" marT="9196" marB="0" anchor="ctr">
                    <a:lnL w="6350" cap="flat" cmpd="sng" algn="ctr">
                      <a:solidFill>
                        <a:srgbClr val="C0504D"/>
                      </a:solidFill>
                      <a:prstDash val="solid"/>
                      <a:round/>
                      <a:headEnd type="none" w="med" len="med"/>
                      <a:tailEnd type="none" w="med" len="med"/>
                    </a:lnL>
                    <a:lnR w="19050" cap="flat" cmpd="sng" algn="ctr">
                      <a:solidFill>
                        <a:srgbClr val="984807"/>
                      </a:solidFill>
                      <a:prstDash val="solid"/>
                      <a:round/>
                      <a:headEnd type="none" w="med" len="med"/>
                      <a:tailEnd type="none" w="med" len="med"/>
                    </a:lnR>
                    <a:lnT w="6350" cap="flat" cmpd="sng" algn="ctr">
                      <a:solidFill>
                        <a:srgbClr val="C0504D"/>
                      </a:solidFill>
                      <a:prstDash val="solid"/>
                      <a:round/>
                      <a:headEnd type="none" w="med" len="med"/>
                      <a:tailEnd type="none" w="med" len="med"/>
                    </a:lnT>
                    <a:lnB w="19050" cap="flat" cmpd="sng" algn="ctr">
                      <a:solidFill>
                        <a:srgbClr val="984807"/>
                      </a:solidFill>
                      <a:prstDash val="solid"/>
                      <a:round/>
                      <a:headEnd type="none" w="med" len="med"/>
                      <a:tailEnd type="none" w="med" len="med"/>
                    </a:lnB>
                    <a:solidFill>
                      <a:srgbClr val="D9D9D9"/>
                    </a:solid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9" name="Group 5"/>
          <p:cNvGrpSpPr>
            <a:grpSpLocks/>
          </p:cNvGrpSpPr>
          <p:nvPr/>
        </p:nvGrpSpPr>
        <p:grpSpPr bwMode="auto">
          <a:xfrm>
            <a:off x="5076825" y="476250"/>
            <a:ext cx="3673475" cy="576263"/>
            <a:chOff x="3198" y="255"/>
            <a:chExt cx="2314" cy="363"/>
          </a:xfrm>
        </p:grpSpPr>
        <p:sp>
          <p:nvSpPr>
            <p:cNvPr id="39943"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9944"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39940"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smtClean="0">
                <a:latin typeface="Calibri" pitchFamily="34" charset="0"/>
              </a:rPr>
              <a:t>Έχετε αναγκαστεί έστω και περιστασιακά να μειώσετε ώρες ή ημέρες εργασίας σε κάποιους υπαλλήλους;</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endParaRPr lang="el-GR" sz="1500" b="1" smtClean="0">
              <a:latin typeface="Calibri" pitchFamily="34" charset="0"/>
            </a:endParaRPr>
          </a:p>
        </p:txBody>
      </p:sp>
      <p:graphicFrame>
        <p:nvGraphicFramePr>
          <p:cNvPr id="39938" name="Object 3"/>
          <p:cNvGraphicFramePr>
            <a:graphicFrameLocks noChangeAspect="1"/>
          </p:cNvGraphicFramePr>
          <p:nvPr/>
        </p:nvGraphicFramePr>
        <p:xfrm>
          <a:off x="1763713" y="1989138"/>
          <a:ext cx="6397625" cy="2325687"/>
        </p:xfrm>
        <a:graphic>
          <a:graphicData uri="http://schemas.openxmlformats.org/presentationml/2006/ole">
            <p:oleObj spid="_x0000_s39941" name="Worksheet" r:id="rId4" imgW="6114994" imgH="2238226"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6050B589-DA48-4556-92CA-062212EC75F6}" type="slidenum">
              <a:rPr lang="el-GR" altLang="en-US"/>
              <a:pPr>
                <a:defRPr/>
              </a:pPr>
              <a:t>30</a:t>
            </a:fld>
            <a:endParaRPr lang="el-GR" altLang="en-US" dirty="0"/>
          </a:p>
        </p:txBody>
      </p:sp>
      <p:sp>
        <p:nvSpPr>
          <p:cNvPr id="39942" name="7 - TextBox"/>
          <p:cNvSpPr txBox="1">
            <a:spLocks noChangeArrowheads="1"/>
          </p:cNvSpPr>
          <p:nvPr/>
        </p:nvSpPr>
        <p:spPr bwMode="auto">
          <a:xfrm>
            <a:off x="1547665" y="4437063"/>
            <a:ext cx="6696224" cy="923925"/>
          </a:xfrm>
          <a:prstGeom prst="rect">
            <a:avLst/>
          </a:prstGeom>
          <a:noFill/>
          <a:ln w="9525">
            <a:noFill/>
            <a:miter lim="800000"/>
            <a:headEnd/>
            <a:tailEnd/>
          </a:ln>
        </p:spPr>
        <p:txBody>
          <a:bodyPr wrap="square">
            <a:spAutoFit/>
          </a:bodyPr>
          <a:lstStyle/>
          <a:p>
            <a:pPr algn="just"/>
            <a:r>
              <a:rPr lang="el-GR" dirty="0"/>
              <a:t>Το 47,7% των επιχειρήσεων που απασχολούν προσωπικό έχει προχωρήσει σε αναδιάρθρωση του μισθολογικού κόστους, μειώνοντας το χρόνο εργασίας.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roup 5"/>
          <p:cNvGrpSpPr>
            <a:grpSpLocks/>
          </p:cNvGrpSpPr>
          <p:nvPr/>
        </p:nvGrpSpPr>
        <p:grpSpPr bwMode="auto">
          <a:xfrm>
            <a:off x="5076825" y="500063"/>
            <a:ext cx="3673475" cy="576262"/>
            <a:chOff x="3198" y="255"/>
            <a:chExt cx="2314" cy="363"/>
          </a:xfrm>
        </p:grpSpPr>
        <p:sp>
          <p:nvSpPr>
            <p:cNvPr id="40966"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0967"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0964" name="Rectangle 8"/>
          <p:cNvSpPr>
            <a:spLocks noGrp="1" noChangeArrowheads="1"/>
          </p:cNvSpPr>
          <p:nvPr>
            <p:ph type="ctrTitle"/>
          </p:nvPr>
        </p:nvSpPr>
        <p:spPr>
          <a:xfrm>
            <a:off x="1143000" y="-26988"/>
            <a:ext cx="7500938" cy="690563"/>
          </a:xfrm>
        </p:spPr>
        <p:txBody>
          <a:bodyPr/>
          <a:lstStyle/>
          <a:p>
            <a:pPr algn="ctr" eaLnBrk="1" hangingPunct="1"/>
            <a:r>
              <a:rPr lang="el-GR" sz="1500" b="1" smtClean="0">
                <a:latin typeface="Calibri" pitchFamily="34" charset="0"/>
              </a:rPr>
              <a:t>Έχουν αναγκαστεί έστω και περιστασιακά να μειώσουν ώρες </a:t>
            </a:r>
            <a:br>
              <a:rPr lang="el-GR" sz="1500" b="1" smtClean="0">
                <a:latin typeface="Calibri" pitchFamily="34" charset="0"/>
              </a:rPr>
            </a:br>
            <a:r>
              <a:rPr lang="el-GR" sz="1500" b="1" smtClean="0">
                <a:latin typeface="Calibri" pitchFamily="34" charset="0"/>
              </a:rPr>
              <a:t>ή ημέρες εργασίας σε κάποιους υπαλλήλους</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r>
              <a:rPr lang="el-GR" sz="1500" b="1" smtClean="0">
                <a:latin typeface="Calibri" pitchFamily="34" charset="0"/>
              </a:rPr>
              <a:t/>
            </a:r>
            <a:br>
              <a:rPr lang="el-GR" sz="1500" b="1" smtClean="0">
                <a:latin typeface="Calibri" pitchFamily="34" charset="0"/>
              </a:rPr>
            </a:br>
            <a:r>
              <a:rPr lang="el-GR" sz="1500" b="1" smtClean="0">
                <a:solidFill>
                  <a:srgbClr val="C00000"/>
                </a:solidFill>
                <a:latin typeface="Calibri" pitchFamily="34" charset="0"/>
              </a:rPr>
              <a:t>ΣΥΓΚΡΙΤΙΚΟ ΓΡΑΦΗΜΑ ΙΟΥΛΙΟΣ 2010 – ΙΑΝΟΥΑΡΙΟΣ 2013</a:t>
            </a:r>
          </a:p>
        </p:txBody>
      </p:sp>
      <p:graphicFrame>
        <p:nvGraphicFramePr>
          <p:cNvPr id="40962" name="Object 2"/>
          <p:cNvGraphicFramePr>
            <a:graphicFrameLocks noChangeAspect="1"/>
          </p:cNvGraphicFramePr>
          <p:nvPr/>
        </p:nvGraphicFramePr>
        <p:xfrm>
          <a:off x="2268538" y="1484313"/>
          <a:ext cx="5964237" cy="4486275"/>
        </p:xfrm>
        <a:graphic>
          <a:graphicData uri="http://schemas.openxmlformats.org/presentationml/2006/ole">
            <p:oleObj spid="_x0000_s40965" name="Γράφημα" r:id="rId4" imgW="6076818" imgH="4572163"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BD4EF2AD-C718-4E46-B9F9-580F5598FFDC}" type="slidenum">
              <a:rPr lang="el-GR" altLang="en-US"/>
              <a:pPr>
                <a:defRPr/>
              </a:pPr>
              <a:t>31</a:t>
            </a:fld>
            <a:endParaRPr lang="el-G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7" name="Group 5"/>
          <p:cNvGrpSpPr>
            <a:grpSpLocks/>
          </p:cNvGrpSpPr>
          <p:nvPr/>
        </p:nvGrpSpPr>
        <p:grpSpPr bwMode="auto">
          <a:xfrm>
            <a:off x="5143500" y="428625"/>
            <a:ext cx="3673475" cy="576263"/>
            <a:chOff x="3198" y="255"/>
            <a:chExt cx="2314" cy="363"/>
          </a:xfrm>
        </p:grpSpPr>
        <p:sp>
          <p:nvSpPr>
            <p:cNvPr id="41993"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1994"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1988" name="Rectangle 8"/>
          <p:cNvSpPr>
            <a:spLocks noGrp="1" noChangeArrowheads="1"/>
          </p:cNvSpPr>
          <p:nvPr>
            <p:ph type="ctrTitle" idx="4294967295"/>
          </p:nvPr>
        </p:nvSpPr>
        <p:spPr>
          <a:xfrm>
            <a:off x="1143000" y="214313"/>
            <a:ext cx="7421563" cy="538162"/>
          </a:xfrm>
        </p:spPr>
        <p:txBody>
          <a:bodyPr/>
          <a:lstStyle/>
          <a:p>
            <a:pPr algn="ctr" eaLnBrk="1" hangingPunct="1"/>
            <a:r>
              <a:rPr lang="el-GR" sz="1500" b="1" smtClean="0">
                <a:latin typeface="Calibri" pitchFamily="34" charset="0"/>
              </a:rPr>
              <a:t>Έχετε αναγκαστεί να μειώσετε τις αποδοχές κάποιων υπαλλήλων;</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endParaRPr lang="el-GR" sz="1500" b="1" smtClean="0">
              <a:latin typeface="Calibri" pitchFamily="34" charset="0"/>
            </a:endParaRPr>
          </a:p>
        </p:txBody>
      </p:sp>
      <p:graphicFrame>
        <p:nvGraphicFramePr>
          <p:cNvPr id="41986" name="Object 3"/>
          <p:cNvGraphicFramePr>
            <a:graphicFrameLocks noChangeAspect="1"/>
          </p:cNvGraphicFramePr>
          <p:nvPr/>
        </p:nvGraphicFramePr>
        <p:xfrm>
          <a:off x="1979613" y="1628775"/>
          <a:ext cx="5762625" cy="2484438"/>
        </p:xfrm>
        <a:graphic>
          <a:graphicData uri="http://schemas.openxmlformats.org/presentationml/2006/ole">
            <p:oleObj spid="_x0000_s41989" name="Worksheet" r:id="rId4" imgW="5505469" imgH="2390924" progId="Excel.Sheet.8">
              <p:embed/>
            </p:oleObj>
          </a:graphicData>
        </a:graphic>
      </p:graphicFrame>
      <p:sp>
        <p:nvSpPr>
          <p:cNvPr id="7" name="6 - Δεξιό άγκιστρο"/>
          <p:cNvSpPr/>
          <p:nvPr/>
        </p:nvSpPr>
        <p:spPr>
          <a:xfrm rot="17996801">
            <a:off x="6766719" y="1596232"/>
            <a:ext cx="368300" cy="792162"/>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41990" name="7 - TextBox"/>
          <p:cNvSpPr txBox="1">
            <a:spLocks noChangeArrowheads="1"/>
          </p:cNvSpPr>
          <p:nvPr/>
        </p:nvSpPr>
        <p:spPr bwMode="auto">
          <a:xfrm>
            <a:off x="6804025" y="1557338"/>
            <a:ext cx="719138" cy="230187"/>
          </a:xfrm>
          <a:prstGeom prst="rect">
            <a:avLst/>
          </a:prstGeom>
          <a:noFill/>
          <a:ln w="9525">
            <a:noFill/>
            <a:miter lim="800000"/>
            <a:headEnd/>
            <a:tailEnd/>
          </a:ln>
        </p:spPr>
        <p:txBody>
          <a:bodyPr>
            <a:spAutoFit/>
          </a:bodyPr>
          <a:lstStyle/>
          <a:p>
            <a:r>
              <a:rPr lang="el-GR" sz="900" b="1">
                <a:latin typeface="Tahoma" pitchFamily="34" charset="0"/>
                <a:cs typeface="Tahoma" pitchFamily="34" charset="0"/>
              </a:rPr>
              <a:t>43,6%</a:t>
            </a:r>
          </a:p>
        </p:txBody>
      </p:sp>
      <p:sp>
        <p:nvSpPr>
          <p:cNvPr id="9" name="8 - Θέση αριθμού διαφάνειας"/>
          <p:cNvSpPr>
            <a:spLocks noGrp="1"/>
          </p:cNvSpPr>
          <p:nvPr>
            <p:ph type="sldNum" sz="quarter" idx="12"/>
          </p:nvPr>
        </p:nvSpPr>
        <p:spPr/>
        <p:txBody>
          <a:bodyPr/>
          <a:lstStyle/>
          <a:p>
            <a:pPr>
              <a:defRPr/>
            </a:pPr>
            <a:fld id="{49581E6A-EB5B-4BE2-8899-FE13A2E0FFFA}" type="slidenum">
              <a:rPr lang="el-GR" altLang="en-US"/>
              <a:pPr>
                <a:defRPr/>
              </a:pPr>
              <a:t>32</a:t>
            </a:fld>
            <a:endParaRPr lang="el-GR" altLang="en-US" dirty="0"/>
          </a:p>
        </p:txBody>
      </p:sp>
      <p:sp>
        <p:nvSpPr>
          <p:cNvPr id="41992" name="9 - TextBox"/>
          <p:cNvSpPr txBox="1">
            <a:spLocks noChangeArrowheads="1"/>
          </p:cNvSpPr>
          <p:nvPr/>
        </p:nvSpPr>
        <p:spPr bwMode="auto">
          <a:xfrm>
            <a:off x="1403648" y="3717032"/>
            <a:ext cx="7416824" cy="2585323"/>
          </a:xfrm>
          <a:prstGeom prst="rect">
            <a:avLst/>
          </a:prstGeom>
          <a:noFill/>
          <a:ln w="9525">
            <a:noFill/>
            <a:miter lim="800000"/>
            <a:headEnd/>
            <a:tailEnd/>
          </a:ln>
        </p:spPr>
        <p:txBody>
          <a:bodyPr wrap="square">
            <a:spAutoFit/>
          </a:bodyPr>
          <a:lstStyle/>
          <a:p>
            <a:pPr algn="just"/>
            <a:r>
              <a:rPr lang="el-GR" dirty="0"/>
              <a:t>Το 43,6% των επιχειρήσεων έχει μειώσει αποδοχές υπαλλήλων (το 34,8 % σε όλους τους υπαλλήλους). Το ποσοστό αυτό είναι ιδιαίτερα αυξημένο σε σχέση με την προηγούμενη έρευνα του Ιουλίου (33,2%), γεγονός που καταδεικνύει ότι, σε μια περίοδο μεγάλων επιβαρύνσεων από φόρους και τέλη</a:t>
            </a:r>
            <a:r>
              <a:rPr lang="el-GR" dirty="0" smtClean="0"/>
              <a:t>, αύξησης τιμών πρώτων υλών και ενέργειας, ελαχιστοποίησης έως και εξαφάνισης των κερδών, σε συνδυασμό με την αδυναμία αναλόγων αυξήσεων των τιμών των προϊόντων, οι επιχειρήσεις οδηγούνται σε όλο και μεγαλύτερη συμπίεση του μισθολογικού κόστους.</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5"/>
          <p:cNvGrpSpPr>
            <a:grpSpLocks/>
          </p:cNvGrpSpPr>
          <p:nvPr/>
        </p:nvGrpSpPr>
        <p:grpSpPr bwMode="auto">
          <a:xfrm>
            <a:off x="5076825" y="500063"/>
            <a:ext cx="3673475" cy="576262"/>
            <a:chOff x="3198" y="255"/>
            <a:chExt cx="2314" cy="363"/>
          </a:xfrm>
        </p:grpSpPr>
        <p:sp>
          <p:nvSpPr>
            <p:cNvPr id="43014"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3015"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3012" name="Rectangle 8"/>
          <p:cNvSpPr>
            <a:spLocks noGrp="1" noChangeArrowheads="1"/>
          </p:cNvSpPr>
          <p:nvPr>
            <p:ph type="ctrTitle"/>
          </p:nvPr>
        </p:nvSpPr>
        <p:spPr>
          <a:xfrm>
            <a:off x="1143000" y="-26988"/>
            <a:ext cx="7500938" cy="690563"/>
          </a:xfrm>
        </p:spPr>
        <p:txBody>
          <a:bodyPr/>
          <a:lstStyle/>
          <a:p>
            <a:pPr algn="ctr" eaLnBrk="1" hangingPunct="1"/>
            <a:r>
              <a:rPr lang="el-GR" sz="1500" b="1" smtClean="0">
                <a:latin typeface="Calibri" pitchFamily="34" charset="0"/>
              </a:rPr>
              <a:t>Έχουν αναγκαστεί να μειώσουν τις αποδοχές κάποιων υπαλλήλων </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 </a:t>
            </a:r>
            <a:r>
              <a:rPr lang="el-GR" sz="1500" b="1" smtClean="0">
                <a:latin typeface="Calibri" pitchFamily="34" charset="0"/>
              </a:rPr>
              <a:t/>
            </a:r>
            <a:br>
              <a:rPr lang="el-GR" sz="1500" b="1" smtClean="0">
                <a:latin typeface="Calibri" pitchFamily="34" charset="0"/>
              </a:rPr>
            </a:br>
            <a:r>
              <a:rPr lang="el-GR" sz="1500" b="1" smtClean="0">
                <a:solidFill>
                  <a:srgbClr val="C00000"/>
                </a:solidFill>
                <a:latin typeface="Calibri" pitchFamily="34" charset="0"/>
              </a:rPr>
              <a:t>ΣΥΓΚΡΙΤΙΚΟ ΓΡΑΦΗΜΑ ΙΟΥΛΙΟΣ 2010 - ΙΑΝΟΥΑΡΙΟΣ 2013</a:t>
            </a:r>
          </a:p>
        </p:txBody>
      </p:sp>
      <p:graphicFrame>
        <p:nvGraphicFramePr>
          <p:cNvPr id="43010" name="Object 2"/>
          <p:cNvGraphicFramePr>
            <a:graphicFrameLocks noChangeAspect="1"/>
          </p:cNvGraphicFramePr>
          <p:nvPr/>
        </p:nvGraphicFramePr>
        <p:xfrm>
          <a:off x="1979712" y="764704"/>
          <a:ext cx="6176963" cy="4635500"/>
        </p:xfrm>
        <a:graphic>
          <a:graphicData uri="http://schemas.openxmlformats.org/presentationml/2006/ole">
            <p:oleObj spid="_x0000_s43013" name="Γράφημα" r:id="rId4" imgW="6076818" imgH="4562409"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2D1B49FA-E767-48C2-B41A-791F9B9C58ED}" type="slidenum">
              <a:rPr lang="el-GR" altLang="en-US"/>
              <a:pPr>
                <a:defRPr/>
              </a:pPr>
              <a:t>33</a:t>
            </a:fld>
            <a:endParaRPr lang="el-GR" altLang="en-US" dirty="0"/>
          </a:p>
        </p:txBody>
      </p:sp>
      <p:sp>
        <p:nvSpPr>
          <p:cNvPr id="8" name="7 - TextBox"/>
          <p:cNvSpPr txBox="1"/>
          <p:nvPr/>
        </p:nvSpPr>
        <p:spPr>
          <a:xfrm>
            <a:off x="1547664" y="5373216"/>
            <a:ext cx="6336704" cy="923330"/>
          </a:xfrm>
          <a:prstGeom prst="rect">
            <a:avLst/>
          </a:prstGeom>
          <a:noFill/>
        </p:spPr>
        <p:txBody>
          <a:bodyPr wrap="square" rtlCol="0">
            <a:spAutoFit/>
          </a:bodyPr>
          <a:lstStyle/>
          <a:p>
            <a:pPr algn="just"/>
            <a:r>
              <a:rPr lang="el-GR" dirty="0" smtClean="0"/>
              <a:t>Από τον Ιούλιο του 2010 έως τον Ιανουάριο του 2013 τριπλασιάστηκε ο αριθμός των επιχειρήσεων που μέσα στη χρονιά αναγκάστηκε να μειώσει αποδοχές.</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5" name="Group 5"/>
          <p:cNvGrpSpPr>
            <a:grpSpLocks/>
          </p:cNvGrpSpPr>
          <p:nvPr/>
        </p:nvGrpSpPr>
        <p:grpSpPr bwMode="auto">
          <a:xfrm>
            <a:off x="5076825" y="476250"/>
            <a:ext cx="3673475" cy="576263"/>
            <a:chOff x="3198" y="255"/>
            <a:chExt cx="2314" cy="363"/>
          </a:xfrm>
        </p:grpSpPr>
        <p:sp>
          <p:nvSpPr>
            <p:cNvPr id="44039"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4040"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4036"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smtClean="0">
                <a:latin typeface="Calibri" pitchFamily="34" charset="0"/>
              </a:rPr>
              <a:t>Έχουν αναγκαστεί να μειώσουν ώρες/ημέρες εργασίας</a:t>
            </a:r>
            <a:r>
              <a:rPr lang="en-US" sz="1500" b="1" smtClean="0">
                <a:latin typeface="Calibri" pitchFamily="34" charset="0"/>
              </a:rPr>
              <a:t> </a:t>
            </a:r>
            <a:r>
              <a:rPr lang="el-GR" sz="1500" b="1" smtClean="0">
                <a:latin typeface="Calibri" pitchFamily="34" charset="0"/>
              </a:rPr>
              <a:t>ή αποδοχές κάποιων υπαλλήλων;</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endParaRPr lang="el-GR" sz="1500" b="1" smtClean="0">
              <a:latin typeface="Calibri" pitchFamily="34" charset="0"/>
            </a:endParaRPr>
          </a:p>
        </p:txBody>
      </p:sp>
      <p:graphicFrame>
        <p:nvGraphicFramePr>
          <p:cNvPr id="44034" name="Object 3"/>
          <p:cNvGraphicFramePr>
            <a:graphicFrameLocks noChangeAspect="1"/>
          </p:cNvGraphicFramePr>
          <p:nvPr/>
        </p:nvGraphicFramePr>
        <p:xfrm>
          <a:off x="1763713" y="1989138"/>
          <a:ext cx="6367462" cy="2614612"/>
        </p:xfrm>
        <a:graphic>
          <a:graphicData uri="http://schemas.openxmlformats.org/presentationml/2006/ole">
            <p:oleObj spid="_x0000_s44037" name="Worksheet" r:id="rId4" imgW="6086559" imgH="2514488"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B850FDF1-43F6-4C2D-9322-50B6F7C2B519}" type="slidenum">
              <a:rPr lang="el-GR" altLang="en-US"/>
              <a:pPr>
                <a:defRPr/>
              </a:pPr>
              <a:t>34</a:t>
            </a:fld>
            <a:endParaRPr lang="el-GR" altLang="en-US" dirty="0"/>
          </a:p>
        </p:txBody>
      </p:sp>
      <p:sp>
        <p:nvSpPr>
          <p:cNvPr id="44038" name="8 - TextBox"/>
          <p:cNvSpPr txBox="1">
            <a:spLocks noChangeArrowheads="1"/>
          </p:cNvSpPr>
          <p:nvPr/>
        </p:nvSpPr>
        <p:spPr bwMode="auto">
          <a:xfrm>
            <a:off x="1692275" y="4221163"/>
            <a:ext cx="6696075" cy="646331"/>
          </a:xfrm>
          <a:prstGeom prst="rect">
            <a:avLst/>
          </a:prstGeom>
          <a:noFill/>
          <a:ln w="9525">
            <a:noFill/>
            <a:miter lim="800000"/>
            <a:headEnd/>
            <a:tailEnd/>
          </a:ln>
        </p:spPr>
        <p:txBody>
          <a:bodyPr>
            <a:spAutoFit/>
          </a:bodyPr>
          <a:lstStyle/>
          <a:p>
            <a:pPr algn="just"/>
            <a:r>
              <a:rPr lang="el-GR" dirty="0"/>
              <a:t>Η μερική απασχόληση αποτελεί πλέον μια γενικευμένη </a:t>
            </a:r>
            <a:r>
              <a:rPr lang="el-GR" dirty="0" smtClean="0"/>
              <a:t>πραγματικότητα.</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9" name="Group 5"/>
          <p:cNvGrpSpPr>
            <a:grpSpLocks/>
          </p:cNvGrpSpPr>
          <p:nvPr/>
        </p:nvGrpSpPr>
        <p:grpSpPr bwMode="auto">
          <a:xfrm>
            <a:off x="5143500" y="428625"/>
            <a:ext cx="3673475" cy="576263"/>
            <a:chOff x="3198" y="255"/>
            <a:chExt cx="2314" cy="363"/>
          </a:xfrm>
        </p:grpSpPr>
        <p:sp>
          <p:nvSpPr>
            <p:cNvPr id="45062"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5063"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5060" name="Rectangle 8"/>
          <p:cNvSpPr>
            <a:spLocks noGrp="1" noChangeArrowheads="1"/>
          </p:cNvSpPr>
          <p:nvPr>
            <p:ph type="ctrTitle" idx="4294967295"/>
          </p:nvPr>
        </p:nvSpPr>
        <p:spPr>
          <a:xfrm>
            <a:off x="1143000" y="82550"/>
            <a:ext cx="7421563" cy="538163"/>
          </a:xfrm>
        </p:spPr>
        <p:txBody>
          <a:bodyPr/>
          <a:lstStyle/>
          <a:p>
            <a:pPr algn="ctr" eaLnBrk="1" hangingPunct="1"/>
            <a:r>
              <a:rPr lang="el-GR" sz="1500" b="1" smtClean="0">
                <a:latin typeface="Calibri" pitchFamily="34" charset="0"/>
              </a:rPr>
              <a:t>Πόσο πιθανόν θεωρείτε να αναγκαστείτε να μειώσετε μισθούς ή ώρες εργασίας των υπαλλήλων σας μέσα στο επόμενο εξάμηνο;</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a:t>
            </a:r>
            <a:endParaRPr lang="el-GR" sz="1500" b="1" smtClean="0">
              <a:latin typeface="Calibri" pitchFamily="34" charset="0"/>
            </a:endParaRPr>
          </a:p>
        </p:txBody>
      </p:sp>
      <p:graphicFrame>
        <p:nvGraphicFramePr>
          <p:cNvPr id="45058" name="Object 3"/>
          <p:cNvGraphicFramePr>
            <a:graphicFrameLocks noChangeAspect="1"/>
          </p:cNvGraphicFramePr>
          <p:nvPr/>
        </p:nvGraphicFramePr>
        <p:xfrm>
          <a:off x="2000250" y="1785938"/>
          <a:ext cx="5761038" cy="2652712"/>
        </p:xfrm>
        <a:graphic>
          <a:graphicData uri="http://schemas.openxmlformats.org/presentationml/2006/ole">
            <p:oleObj spid="_x0000_s45061" name="Worksheet" r:id="rId4" imgW="5505469" imgH="2552663"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85E8BA28-2579-4E09-A2C6-6DF80ACCB2A0}" type="slidenum">
              <a:rPr lang="el-GR" altLang="en-US"/>
              <a:pPr>
                <a:defRPr/>
              </a:pPr>
              <a:t>35</a:t>
            </a:fld>
            <a:endParaRPr lang="el-GR"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3" name="Group 5"/>
          <p:cNvGrpSpPr>
            <a:grpSpLocks/>
          </p:cNvGrpSpPr>
          <p:nvPr/>
        </p:nvGrpSpPr>
        <p:grpSpPr bwMode="auto">
          <a:xfrm>
            <a:off x="5076825" y="500063"/>
            <a:ext cx="3673475" cy="576262"/>
            <a:chOff x="3198" y="255"/>
            <a:chExt cx="2314" cy="363"/>
          </a:xfrm>
        </p:grpSpPr>
        <p:sp>
          <p:nvSpPr>
            <p:cNvPr id="46086"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6087"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6084" name="Rectangle 8"/>
          <p:cNvSpPr>
            <a:spLocks noGrp="1" noChangeArrowheads="1"/>
          </p:cNvSpPr>
          <p:nvPr>
            <p:ph type="ctrTitle"/>
          </p:nvPr>
        </p:nvSpPr>
        <p:spPr>
          <a:xfrm>
            <a:off x="1143000" y="-26988"/>
            <a:ext cx="7500938" cy="690563"/>
          </a:xfrm>
        </p:spPr>
        <p:txBody>
          <a:bodyPr/>
          <a:lstStyle/>
          <a:p>
            <a:pPr algn="ctr" eaLnBrk="1" hangingPunct="1"/>
            <a:r>
              <a:rPr lang="el-GR" sz="1500" b="1" smtClean="0">
                <a:latin typeface="Calibri" pitchFamily="34" charset="0"/>
              </a:rPr>
              <a:t>Θεωρούν σχεδόν βέβαιο να αναγκαστούν να μειώσουν μισθούς ή ώρες εργασίας υπαλλήλων μέσα στο επόμενο εξάμηνο </a:t>
            </a:r>
            <a:br>
              <a:rPr lang="el-GR" sz="1500" b="1" smtClean="0">
                <a:latin typeface="Calibri" pitchFamily="34" charset="0"/>
              </a:rPr>
            </a:br>
            <a:r>
              <a:rPr lang="el-GR" sz="1500" b="1" i="1" smtClean="0">
                <a:solidFill>
                  <a:srgbClr val="C00000"/>
                </a:solidFill>
                <a:latin typeface="Calibri" pitchFamily="34" charset="0"/>
              </a:rPr>
              <a:t>-Βάση: Όσοι απασχολούν αμειβόμενο προσωπικό - </a:t>
            </a:r>
            <a:r>
              <a:rPr lang="el-GR" sz="1500" b="1" smtClean="0">
                <a:latin typeface="Calibri" pitchFamily="34" charset="0"/>
              </a:rPr>
              <a:t/>
            </a:r>
            <a:br>
              <a:rPr lang="el-GR" sz="1500" b="1" smtClean="0">
                <a:latin typeface="Calibri" pitchFamily="34" charset="0"/>
              </a:rPr>
            </a:br>
            <a:r>
              <a:rPr lang="el-GR" sz="1500" b="1" smtClean="0">
                <a:solidFill>
                  <a:srgbClr val="C00000"/>
                </a:solidFill>
                <a:latin typeface="Calibri" pitchFamily="34" charset="0"/>
              </a:rPr>
              <a:t>ΣΥΓΚΡΙΤΙΚΟ ΓΡΑΦΗΜΑ ΙΑΝΟΥΑΡΙΟΣ 2011 – ΙΑΝΟΥΑΡΙΟΣ 2013</a:t>
            </a:r>
          </a:p>
        </p:txBody>
      </p:sp>
      <p:graphicFrame>
        <p:nvGraphicFramePr>
          <p:cNvPr id="46082" name="Object 2"/>
          <p:cNvGraphicFramePr>
            <a:graphicFrameLocks noChangeAspect="1"/>
          </p:cNvGraphicFramePr>
          <p:nvPr/>
        </p:nvGraphicFramePr>
        <p:xfrm>
          <a:off x="2052638" y="1201738"/>
          <a:ext cx="6176962" cy="4635500"/>
        </p:xfrm>
        <a:graphic>
          <a:graphicData uri="http://schemas.openxmlformats.org/presentationml/2006/ole">
            <p:oleObj spid="_x0000_s46085" name="Γράφημα" r:id="rId4" imgW="6076818" imgH="4562409"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CFEAACB9-8F8B-4035-9F67-AB225D662C82}" type="slidenum">
              <a:rPr lang="el-GR" altLang="en-US"/>
              <a:pPr>
                <a:defRPr/>
              </a:pPr>
              <a:t>36</a:t>
            </a:fld>
            <a:endParaRPr lang="el-GR"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WordArt 14"/>
          <p:cNvSpPr>
            <a:spLocks noChangeArrowheads="1" noChangeShapeType="1" noTextEdit="1"/>
          </p:cNvSpPr>
          <p:nvPr/>
        </p:nvSpPr>
        <p:spPr bwMode="auto">
          <a:xfrm>
            <a:off x="1928813" y="2786063"/>
            <a:ext cx="5857875" cy="642937"/>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ΥΠΟΧΡΕΩΣΕΙΣ ΚΑΙ ΟΦΕΙΛΕΣ </a:t>
            </a:r>
          </a:p>
        </p:txBody>
      </p:sp>
      <p:grpSp>
        <p:nvGrpSpPr>
          <p:cNvPr id="114691" name="Group 15"/>
          <p:cNvGrpSpPr>
            <a:grpSpLocks/>
          </p:cNvGrpSpPr>
          <p:nvPr/>
        </p:nvGrpSpPr>
        <p:grpSpPr bwMode="auto">
          <a:xfrm flipH="1" flipV="1">
            <a:off x="1333500" y="2133600"/>
            <a:ext cx="6407150" cy="1511300"/>
            <a:chOff x="3198" y="255"/>
            <a:chExt cx="2314" cy="363"/>
          </a:xfrm>
        </p:grpSpPr>
        <p:sp>
          <p:nvSpPr>
            <p:cNvPr id="114696"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14697"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114692" name="Group 18"/>
          <p:cNvGrpSpPr>
            <a:grpSpLocks/>
          </p:cNvGrpSpPr>
          <p:nvPr/>
        </p:nvGrpSpPr>
        <p:grpSpPr bwMode="auto">
          <a:xfrm>
            <a:off x="3348038" y="3141663"/>
            <a:ext cx="4752975" cy="792162"/>
            <a:chOff x="3198" y="255"/>
            <a:chExt cx="2314" cy="363"/>
          </a:xfrm>
        </p:grpSpPr>
        <p:sp>
          <p:nvSpPr>
            <p:cNvPr id="114694"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14695"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5CECD9BF-BD16-460D-A83B-BBB39F8D9E05}" type="slidenum">
              <a:rPr lang="el-GR" altLang="en-US"/>
              <a:pPr>
                <a:defRPr/>
              </a:pPr>
              <a:t>37</a:t>
            </a:fld>
            <a:endParaRPr lang="el-GR"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Group 5"/>
          <p:cNvGrpSpPr>
            <a:grpSpLocks/>
          </p:cNvGrpSpPr>
          <p:nvPr/>
        </p:nvGrpSpPr>
        <p:grpSpPr bwMode="auto">
          <a:xfrm>
            <a:off x="5076825" y="547688"/>
            <a:ext cx="3673475" cy="577850"/>
            <a:chOff x="3198" y="255"/>
            <a:chExt cx="2314" cy="363"/>
          </a:xfrm>
        </p:grpSpPr>
        <p:sp>
          <p:nvSpPr>
            <p:cNvPr id="54280"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54281"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54276" name="Rectangle 8"/>
          <p:cNvSpPr>
            <a:spLocks noGrp="1" noChangeArrowheads="1"/>
          </p:cNvSpPr>
          <p:nvPr>
            <p:ph type="ctrTitle" idx="4294967295"/>
          </p:nvPr>
        </p:nvSpPr>
        <p:spPr>
          <a:xfrm>
            <a:off x="1143000" y="-26988"/>
            <a:ext cx="7421563" cy="466726"/>
          </a:xfrm>
        </p:spPr>
        <p:txBody>
          <a:bodyPr/>
          <a:lstStyle/>
          <a:p>
            <a:pPr algn="ctr" eaLnBrk="1" hangingPunct="1"/>
            <a:r>
              <a:rPr lang="el-GR" sz="1500" b="1" dirty="0" smtClean="0">
                <a:latin typeface="Calibri" pitchFamily="34" charset="0"/>
              </a:rPr>
              <a:t>Πολλές από τις επιχειρήσεις αναφερουν ότι δυσκολεύονται πλέον </a:t>
            </a:r>
            <a:br>
              <a:rPr lang="el-GR" sz="1500" b="1" dirty="0" smtClean="0">
                <a:latin typeface="Calibri" pitchFamily="34" charset="0"/>
              </a:rPr>
            </a:br>
            <a:r>
              <a:rPr lang="el-GR" sz="1500" b="1" dirty="0" smtClean="0">
                <a:latin typeface="Calibri" pitchFamily="34" charset="0"/>
              </a:rPr>
              <a:t>να ανταποκριθούν στην κάλυψη βασικών υποχρεώσεων. </a:t>
            </a:r>
            <a:br>
              <a:rPr lang="el-GR" sz="1500" b="1" dirty="0" smtClean="0">
                <a:latin typeface="Calibri" pitchFamily="34" charset="0"/>
              </a:rPr>
            </a:br>
            <a:r>
              <a:rPr lang="el-GR" sz="1500" b="1" dirty="0">
                <a:latin typeface="Calibri" pitchFamily="34" charset="0"/>
              </a:rPr>
              <a:t>Κ</a:t>
            </a:r>
            <a:r>
              <a:rPr lang="el-GR" sz="1500" b="1" dirty="0" smtClean="0">
                <a:latin typeface="Calibri" pitchFamily="34" charset="0"/>
              </a:rPr>
              <a:t>ατά το τελευταίο εξάμηνο έχετε καθυστερημένες οφειλές; </a:t>
            </a:r>
            <a:br>
              <a:rPr lang="el-GR" sz="1500" b="1" dirty="0" smtClean="0">
                <a:latin typeface="Calibri" pitchFamily="34" charset="0"/>
              </a:rPr>
            </a:br>
            <a:r>
              <a:rPr lang="el-GR" sz="1500" b="1" dirty="0" smtClean="0">
                <a:solidFill>
                  <a:srgbClr val="C00000"/>
                </a:solidFill>
                <a:latin typeface="Calibri" pitchFamily="34" charset="0"/>
              </a:rPr>
              <a:t> ΣΥΓΚΕΝΤΡΩΤΙΚΟ ΓΡΑΦΗΜΑ</a:t>
            </a:r>
            <a:endParaRPr lang="el-GR" sz="1500" b="1" dirty="0" smtClean="0">
              <a:latin typeface="Calibri" pitchFamily="34" charset="0"/>
            </a:endParaRPr>
          </a:p>
        </p:txBody>
      </p:sp>
      <p:graphicFrame>
        <p:nvGraphicFramePr>
          <p:cNvPr id="54274" name="Object 2"/>
          <p:cNvGraphicFramePr>
            <a:graphicFrameLocks noChangeAspect="1"/>
          </p:cNvGraphicFramePr>
          <p:nvPr/>
        </p:nvGraphicFramePr>
        <p:xfrm>
          <a:off x="1331913" y="692150"/>
          <a:ext cx="7296150" cy="5041900"/>
        </p:xfrm>
        <a:graphic>
          <a:graphicData uri="http://schemas.openxmlformats.org/presentationml/2006/ole">
            <p:oleObj spid="_x0000_s54277" name="Γράφημα" r:id="rId4" imgW="7839196" imgH="5886562" progId="MSGraph.Chart.8">
              <p:embed followColorScheme="full"/>
            </p:oleObj>
          </a:graphicData>
        </a:graphic>
      </p:graphicFrame>
      <p:sp>
        <p:nvSpPr>
          <p:cNvPr id="7" name="6 - Θέση αριθμού διαφάνειας"/>
          <p:cNvSpPr>
            <a:spLocks noGrp="1"/>
          </p:cNvSpPr>
          <p:nvPr>
            <p:ph type="sldNum" sz="quarter" idx="12"/>
          </p:nvPr>
        </p:nvSpPr>
        <p:spPr/>
        <p:txBody>
          <a:bodyPr/>
          <a:lstStyle/>
          <a:p>
            <a:pPr>
              <a:defRPr/>
            </a:pPr>
            <a:fld id="{37326663-EDB2-482E-A666-A25FEF9FD22E}" type="slidenum">
              <a:rPr lang="el-GR" altLang="en-US"/>
              <a:pPr>
                <a:defRPr/>
              </a:pPr>
              <a:t>38</a:t>
            </a:fld>
            <a:endParaRPr lang="el-GR" altLang="en-US" dirty="0"/>
          </a:p>
        </p:txBody>
      </p:sp>
      <p:sp>
        <p:nvSpPr>
          <p:cNvPr id="54278" name="7 - TextBox"/>
          <p:cNvSpPr txBox="1">
            <a:spLocks noChangeArrowheads="1"/>
          </p:cNvSpPr>
          <p:nvPr/>
        </p:nvSpPr>
        <p:spPr bwMode="auto">
          <a:xfrm>
            <a:off x="1908175" y="6021388"/>
            <a:ext cx="184150" cy="369887"/>
          </a:xfrm>
          <a:prstGeom prst="rect">
            <a:avLst/>
          </a:prstGeom>
          <a:noFill/>
          <a:ln w="9525">
            <a:noFill/>
            <a:miter lim="800000"/>
            <a:headEnd/>
            <a:tailEnd/>
          </a:ln>
        </p:spPr>
        <p:txBody>
          <a:bodyPr wrap="none">
            <a:spAutoFit/>
          </a:bodyPr>
          <a:lstStyle/>
          <a:p>
            <a:endParaRPr lang="el-GR"/>
          </a:p>
        </p:txBody>
      </p:sp>
      <p:sp>
        <p:nvSpPr>
          <p:cNvPr id="54279" name="8 - TextBox"/>
          <p:cNvSpPr txBox="1">
            <a:spLocks noChangeArrowheads="1"/>
          </p:cNvSpPr>
          <p:nvPr/>
        </p:nvSpPr>
        <p:spPr bwMode="auto">
          <a:xfrm>
            <a:off x="1403350" y="5084763"/>
            <a:ext cx="7127875" cy="1077218"/>
          </a:xfrm>
          <a:prstGeom prst="rect">
            <a:avLst/>
          </a:prstGeom>
          <a:noFill/>
          <a:ln w="9525">
            <a:noFill/>
            <a:miter lim="800000"/>
            <a:headEnd/>
            <a:tailEnd/>
          </a:ln>
        </p:spPr>
        <p:txBody>
          <a:bodyPr>
            <a:spAutoFit/>
          </a:bodyPr>
          <a:lstStyle/>
          <a:p>
            <a:pPr algn="just"/>
            <a:r>
              <a:rPr lang="el-GR" sz="1600" dirty="0"/>
              <a:t>Πάνω από το 1/3 των επιχειρήσεων έχει καθυστερημένες οφειλές σχεδόν παντού. Μόνη εξαίρεση το ΙΚΑ, το οποίο </a:t>
            </a:r>
            <a:r>
              <a:rPr lang="el-GR" sz="1600" dirty="0" smtClean="0"/>
              <a:t>επέδειξε πρόνοια </a:t>
            </a:r>
            <a:r>
              <a:rPr lang="el-GR" sz="1600" dirty="0"/>
              <a:t>με τις ρυθμίσεις που έκανε σχετικά με την καταβολή των ασφαλιστικών εισφορών. Στον ΟΑΕΕ οι οφειλές αφορούν το 43% των επιχειρήσεων</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5"/>
          <p:cNvGrpSpPr>
            <a:grpSpLocks/>
          </p:cNvGrpSpPr>
          <p:nvPr/>
        </p:nvGrpSpPr>
        <p:grpSpPr bwMode="auto">
          <a:xfrm>
            <a:off x="5076825" y="549275"/>
            <a:ext cx="3673475" cy="576263"/>
            <a:chOff x="3198" y="255"/>
            <a:chExt cx="2314" cy="363"/>
          </a:xfrm>
        </p:grpSpPr>
        <p:sp>
          <p:nvSpPr>
            <p:cNvPr id="55303"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55304"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55300" name="Rectangle 8"/>
          <p:cNvSpPr>
            <a:spLocks noGrp="1" noChangeArrowheads="1"/>
          </p:cNvSpPr>
          <p:nvPr>
            <p:ph type="ctrTitle" idx="4294967295"/>
          </p:nvPr>
        </p:nvSpPr>
        <p:spPr>
          <a:xfrm>
            <a:off x="1187450" y="0"/>
            <a:ext cx="7421563" cy="428625"/>
          </a:xfrm>
        </p:spPr>
        <p:txBody>
          <a:bodyPr/>
          <a:lstStyle/>
          <a:p>
            <a:pPr algn="ctr" eaLnBrk="1" hangingPunct="1"/>
            <a:r>
              <a:rPr lang="el-GR" sz="1500" b="1" dirty="0" smtClean="0">
                <a:latin typeface="Calibri" pitchFamily="34" charset="0"/>
              </a:rPr>
              <a:t>Πολλές από τις επιχειρήσεις αναφέρουν ότι δυσκολεύονται πλέον </a:t>
            </a:r>
            <a:br>
              <a:rPr lang="el-GR" sz="1500" b="1" dirty="0" smtClean="0">
                <a:latin typeface="Calibri" pitchFamily="34" charset="0"/>
              </a:rPr>
            </a:br>
            <a:r>
              <a:rPr lang="el-GR" sz="1500" b="1" dirty="0" smtClean="0">
                <a:latin typeface="Calibri" pitchFamily="34" charset="0"/>
              </a:rPr>
              <a:t>να ανταποκριθούν στην κάλυψη βασικών υποχρεώσεων. </a:t>
            </a:r>
            <a:br>
              <a:rPr lang="el-GR" sz="1500" b="1" dirty="0" smtClean="0">
                <a:latin typeface="Calibri" pitchFamily="34" charset="0"/>
              </a:rPr>
            </a:br>
            <a:r>
              <a:rPr lang="el-GR" sz="1500" b="1" dirty="0">
                <a:latin typeface="Calibri" pitchFamily="34" charset="0"/>
              </a:rPr>
              <a:t>Κ</a:t>
            </a:r>
            <a:r>
              <a:rPr lang="el-GR" sz="1500" b="1" dirty="0" smtClean="0">
                <a:latin typeface="Calibri" pitchFamily="34" charset="0"/>
              </a:rPr>
              <a:t>ατά το τελευταίο εξάμηνο έχετε καθυστερημένες οφειλές;</a:t>
            </a:r>
            <a:br>
              <a:rPr lang="el-GR" sz="1500" b="1" dirty="0" smtClean="0">
                <a:latin typeface="Calibri" pitchFamily="34" charset="0"/>
              </a:rPr>
            </a:br>
            <a:r>
              <a:rPr lang="el-GR" sz="1500" b="1" dirty="0" smtClean="0">
                <a:solidFill>
                  <a:srgbClr val="C00000"/>
                </a:solidFill>
                <a:latin typeface="Calibri" pitchFamily="34" charset="0"/>
              </a:rPr>
              <a:t>ΣΥΓΚΡΙΣΗ ΣΤΟΙΧΕΙΩΝ ΙΑΝΟΥΑΡΙΟΥ 201</a:t>
            </a:r>
            <a:r>
              <a:rPr lang="en-US" sz="1500" b="1" dirty="0" smtClean="0">
                <a:solidFill>
                  <a:srgbClr val="C00000"/>
                </a:solidFill>
                <a:latin typeface="Calibri" pitchFamily="34" charset="0"/>
              </a:rPr>
              <a:t>3</a:t>
            </a:r>
            <a:r>
              <a:rPr lang="el-GR" sz="1500" b="1" dirty="0" smtClean="0">
                <a:solidFill>
                  <a:srgbClr val="C00000"/>
                </a:solidFill>
                <a:latin typeface="Calibri" pitchFamily="34" charset="0"/>
              </a:rPr>
              <a:t> - ΙΟΥΛΙΟΥ 2012 </a:t>
            </a:r>
          </a:p>
        </p:txBody>
      </p:sp>
      <p:sp>
        <p:nvSpPr>
          <p:cNvPr id="7" name="6 - Θέση αριθμού διαφάνειας"/>
          <p:cNvSpPr>
            <a:spLocks noGrp="1"/>
          </p:cNvSpPr>
          <p:nvPr>
            <p:ph type="sldNum" sz="quarter" idx="12"/>
          </p:nvPr>
        </p:nvSpPr>
        <p:spPr/>
        <p:txBody>
          <a:bodyPr/>
          <a:lstStyle/>
          <a:p>
            <a:pPr>
              <a:defRPr/>
            </a:pPr>
            <a:fld id="{A4A023C2-6166-49B4-BCEF-519F62F3F201}" type="slidenum">
              <a:rPr lang="el-GR" altLang="en-US"/>
              <a:pPr>
                <a:defRPr/>
              </a:pPr>
              <a:t>39</a:t>
            </a:fld>
            <a:endParaRPr lang="el-GR" altLang="en-US" dirty="0"/>
          </a:p>
        </p:txBody>
      </p:sp>
      <p:graphicFrame>
        <p:nvGraphicFramePr>
          <p:cNvPr id="55298" name="Object 3"/>
          <p:cNvGraphicFramePr>
            <a:graphicFrameLocks noChangeAspect="1"/>
          </p:cNvGraphicFramePr>
          <p:nvPr/>
        </p:nvGraphicFramePr>
        <p:xfrm>
          <a:off x="1473200" y="901700"/>
          <a:ext cx="7227888" cy="3870325"/>
        </p:xfrm>
        <a:graphic>
          <a:graphicData uri="http://schemas.openxmlformats.org/presentationml/2006/ole">
            <p:oleObj spid="_x0000_s55301" name="Worksheet" r:id="rId4" imgW="6915206" imgH="4295626" progId="Excel.Sheet.8">
              <p:embed/>
            </p:oleObj>
          </a:graphicData>
        </a:graphic>
      </p:graphicFrame>
      <p:sp>
        <p:nvSpPr>
          <p:cNvPr id="55302" name="Text Box 9"/>
          <p:cNvSpPr txBox="1">
            <a:spLocks noChangeArrowheads="1"/>
          </p:cNvSpPr>
          <p:nvPr/>
        </p:nvSpPr>
        <p:spPr bwMode="auto">
          <a:xfrm>
            <a:off x="1331640" y="4509120"/>
            <a:ext cx="6985000" cy="1323439"/>
          </a:xfrm>
          <a:prstGeom prst="rect">
            <a:avLst/>
          </a:prstGeom>
          <a:noFill/>
          <a:ln w="9525">
            <a:noFill/>
            <a:miter lim="800000"/>
            <a:headEnd/>
            <a:tailEnd/>
          </a:ln>
        </p:spPr>
        <p:txBody>
          <a:bodyPr>
            <a:spAutoFit/>
          </a:bodyPr>
          <a:lstStyle/>
          <a:p>
            <a:pPr algn="just">
              <a:spcBef>
                <a:spcPct val="50000"/>
              </a:spcBef>
            </a:pPr>
            <a:r>
              <a:rPr lang="el-GR" sz="1600" dirty="0"/>
              <a:t>Το μεγαλύτερο ποσοστό αύξησης σε σχέση με τις οφειλές (περίπου 25%) αναφέρεται σε ληξιπρόθεσμα χρέη προς την εφορία. </a:t>
            </a:r>
            <a:r>
              <a:rPr lang="el-GR" sz="1600" dirty="0" smtClean="0"/>
              <a:t>Σημειωτέον, η φορολογική </a:t>
            </a:r>
            <a:r>
              <a:rPr lang="el-GR" sz="1600" dirty="0"/>
              <a:t>επιβάρυνση των μικρών επιχειρήσεων, η οποία </a:t>
            </a:r>
            <a:r>
              <a:rPr lang="el-GR" sz="1600" dirty="0" smtClean="0"/>
              <a:t>αυξάνεται με </a:t>
            </a:r>
            <a:r>
              <a:rPr lang="el-GR" sz="1600" dirty="0"/>
              <a:t>το νέο νόμο, θα </a:t>
            </a:r>
            <a:r>
              <a:rPr lang="el-GR" sz="1600" dirty="0" smtClean="0"/>
              <a:t>επιδεινώσει την κατάσταση </a:t>
            </a:r>
            <a:r>
              <a:rPr lang="el-GR" sz="1600" dirty="0"/>
              <a:t>ακόμη περισσότερο μέσα στο 2013. Αμέσως μετά </a:t>
            </a:r>
            <a:r>
              <a:rPr lang="el-GR" sz="1600" dirty="0" smtClean="0"/>
              <a:t>ακολουθούν τα δάνεια και </a:t>
            </a:r>
            <a:r>
              <a:rPr lang="el-GR" sz="1600" dirty="0"/>
              <a:t>οι οφειλές προς τις </a:t>
            </a:r>
            <a:r>
              <a:rPr lang="el-GR" sz="1600" dirty="0" smtClean="0"/>
              <a:t>ΔΕΚΟ. </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14"/>
          <p:cNvSpPr>
            <a:spLocks noChangeArrowheads="1" noChangeShapeType="1" noTextEdit="1"/>
          </p:cNvSpPr>
          <p:nvPr/>
        </p:nvSpPr>
        <p:spPr bwMode="auto">
          <a:xfrm>
            <a:off x="1928813" y="2786063"/>
            <a:ext cx="5857875" cy="642937"/>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ΑΠΟΤΕΛΕΣΜΑΤΑ ΕΡΕΥΝΑΣ </a:t>
            </a:r>
          </a:p>
        </p:txBody>
      </p:sp>
      <p:grpSp>
        <p:nvGrpSpPr>
          <p:cNvPr id="87043" name="Group 15"/>
          <p:cNvGrpSpPr>
            <a:grpSpLocks/>
          </p:cNvGrpSpPr>
          <p:nvPr/>
        </p:nvGrpSpPr>
        <p:grpSpPr bwMode="auto">
          <a:xfrm flipH="1" flipV="1">
            <a:off x="1333500" y="2133600"/>
            <a:ext cx="6407150" cy="1511300"/>
            <a:chOff x="3198" y="255"/>
            <a:chExt cx="2314" cy="363"/>
          </a:xfrm>
        </p:grpSpPr>
        <p:sp>
          <p:nvSpPr>
            <p:cNvPr id="87048"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7049"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87044" name="Group 18"/>
          <p:cNvGrpSpPr>
            <a:grpSpLocks/>
          </p:cNvGrpSpPr>
          <p:nvPr/>
        </p:nvGrpSpPr>
        <p:grpSpPr bwMode="auto">
          <a:xfrm>
            <a:off x="3348038" y="3141663"/>
            <a:ext cx="4752975" cy="792162"/>
            <a:chOff x="3198" y="255"/>
            <a:chExt cx="2314" cy="363"/>
          </a:xfrm>
        </p:grpSpPr>
        <p:sp>
          <p:nvSpPr>
            <p:cNvPr id="87046"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7047"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DA437D2A-D450-4C5D-B311-62212400B83D}" type="slidenum">
              <a:rPr lang="el-GR" altLang="en-US"/>
              <a:pPr>
                <a:defRPr/>
              </a:pPr>
              <a:t>4</a:t>
            </a:fld>
            <a:endParaRPr lang="el-GR"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4" name="Group 5"/>
          <p:cNvGrpSpPr>
            <a:grpSpLocks/>
          </p:cNvGrpSpPr>
          <p:nvPr/>
        </p:nvGrpSpPr>
        <p:grpSpPr bwMode="auto">
          <a:xfrm>
            <a:off x="5076825" y="476250"/>
            <a:ext cx="3673475" cy="576263"/>
            <a:chOff x="3198" y="255"/>
            <a:chExt cx="2314" cy="363"/>
          </a:xfrm>
        </p:grpSpPr>
        <p:sp>
          <p:nvSpPr>
            <p:cNvPr id="56329"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56330"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56325"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smtClean="0">
                <a:latin typeface="Calibri" pitchFamily="34" charset="0"/>
              </a:rPr>
              <a:t>Κατά την διάρκεια του 2012 είχατε αναγκαστεί να χρησιμοποιήσετε χρήματα από τις προσωπικές σας καταθέσεις για να χρηματοδοτήσετε την επιχείρησή σας;</a:t>
            </a:r>
          </a:p>
        </p:txBody>
      </p:sp>
      <p:graphicFrame>
        <p:nvGraphicFramePr>
          <p:cNvPr id="56322" name="Object 3"/>
          <p:cNvGraphicFramePr>
            <a:graphicFrameLocks noChangeAspect="1"/>
          </p:cNvGraphicFramePr>
          <p:nvPr/>
        </p:nvGraphicFramePr>
        <p:xfrm>
          <a:off x="825500" y="1193800"/>
          <a:ext cx="5121275" cy="2811463"/>
        </p:xfrm>
        <a:graphic>
          <a:graphicData uri="http://schemas.openxmlformats.org/presentationml/2006/ole">
            <p:oleObj spid="_x0000_s56328" name="Worksheet" r:id="rId4" imgW="4895943" imgH="2714737" progId="Excel.Sheet.8">
              <p:embed/>
            </p:oleObj>
          </a:graphicData>
        </a:graphic>
      </p:graphicFrame>
      <p:sp>
        <p:nvSpPr>
          <p:cNvPr id="8" name="7 - Θέση αριθμού διαφάνειας"/>
          <p:cNvSpPr>
            <a:spLocks noGrp="1"/>
          </p:cNvSpPr>
          <p:nvPr>
            <p:ph type="sldNum" sz="quarter" idx="12"/>
          </p:nvPr>
        </p:nvSpPr>
        <p:spPr/>
        <p:txBody>
          <a:bodyPr/>
          <a:lstStyle/>
          <a:p>
            <a:pPr>
              <a:defRPr/>
            </a:pPr>
            <a:fld id="{216ECD92-55B9-455A-934D-9C6A7E53AF34}" type="slidenum">
              <a:rPr lang="el-GR" altLang="en-US"/>
              <a:pPr>
                <a:defRPr/>
              </a:pPr>
              <a:t>40</a:t>
            </a:fld>
            <a:endParaRPr lang="el-GR" altLang="en-US" dirty="0"/>
          </a:p>
        </p:txBody>
      </p:sp>
      <p:graphicFrame>
        <p:nvGraphicFramePr>
          <p:cNvPr id="56323" name="Object 2"/>
          <p:cNvGraphicFramePr>
            <a:graphicFrameLocks noChangeAspect="1"/>
          </p:cNvGraphicFramePr>
          <p:nvPr/>
        </p:nvGraphicFramePr>
        <p:xfrm>
          <a:off x="5549900" y="114300"/>
          <a:ext cx="3581400" cy="5349875"/>
        </p:xfrm>
        <a:graphic>
          <a:graphicData uri="http://schemas.openxmlformats.org/presentationml/2006/ole">
            <p:oleObj spid="_x0000_s56329" name="Worksheet" r:id="rId5" imgW="3648121" imgH="5162587" progId="Excel.Sheet.8">
              <p:embed/>
            </p:oleObj>
          </a:graphicData>
        </a:graphic>
      </p:graphicFrame>
      <p:sp>
        <p:nvSpPr>
          <p:cNvPr id="56327" name="Rectangle 8"/>
          <p:cNvSpPr>
            <a:spLocks noGrp="1" noChangeArrowheads="1"/>
          </p:cNvSpPr>
          <p:nvPr>
            <p:ph type="ctrTitle"/>
          </p:nvPr>
        </p:nvSpPr>
        <p:spPr>
          <a:xfrm>
            <a:off x="5580063" y="765175"/>
            <a:ext cx="3108325" cy="690563"/>
          </a:xfrm>
        </p:spPr>
        <p:txBody>
          <a:bodyPr/>
          <a:lstStyle/>
          <a:p>
            <a:pPr algn="ctr" eaLnBrk="1" hangingPunct="1"/>
            <a:r>
              <a:rPr lang="el-GR" sz="1200" b="1" smtClean="0">
                <a:latin typeface="Calibri" pitchFamily="34" charset="0"/>
              </a:rPr>
              <a:t>Χρησιμοποίησαν προσωπικές καταθέσεις</a:t>
            </a:r>
            <a:br>
              <a:rPr lang="el-GR" sz="1200" b="1" smtClean="0">
                <a:latin typeface="Calibri" pitchFamily="34" charset="0"/>
              </a:rPr>
            </a:br>
            <a:r>
              <a:rPr lang="el-GR" sz="1200" b="1" smtClean="0">
                <a:solidFill>
                  <a:srgbClr val="C00000"/>
                </a:solidFill>
                <a:latin typeface="Calibri" pitchFamily="34" charset="0"/>
              </a:rPr>
              <a:t>ΣΥΓΚΡΙΤΙΚΟ ΓΡΑΦΗΜΑ </a:t>
            </a:r>
            <a:br>
              <a:rPr lang="el-GR" sz="1200" b="1" smtClean="0">
                <a:solidFill>
                  <a:srgbClr val="C00000"/>
                </a:solidFill>
                <a:latin typeface="Calibri" pitchFamily="34" charset="0"/>
              </a:rPr>
            </a:br>
            <a:r>
              <a:rPr lang="el-GR" sz="1200" b="1" smtClean="0">
                <a:solidFill>
                  <a:srgbClr val="C00000"/>
                </a:solidFill>
                <a:latin typeface="Calibri" pitchFamily="34" charset="0"/>
              </a:rPr>
              <a:t> ΙΑΝΟΥΑΡΙΟΣ 2013 - ΙΑΝΟΥΑΡΙΟΣ 2012</a:t>
            </a:r>
          </a:p>
        </p:txBody>
      </p:sp>
      <p:sp>
        <p:nvSpPr>
          <p:cNvPr id="56328" name="9 - TextBox"/>
          <p:cNvSpPr txBox="1">
            <a:spLocks noChangeArrowheads="1"/>
          </p:cNvSpPr>
          <p:nvPr/>
        </p:nvSpPr>
        <p:spPr bwMode="auto">
          <a:xfrm>
            <a:off x="1259632" y="4509120"/>
            <a:ext cx="7272337" cy="1200329"/>
          </a:xfrm>
          <a:prstGeom prst="rect">
            <a:avLst/>
          </a:prstGeom>
          <a:noFill/>
          <a:ln w="9525">
            <a:noFill/>
            <a:miter lim="800000"/>
            <a:headEnd/>
            <a:tailEnd/>
          </a:ln>
        </p:spPr>
        <p:txBody>
          <a:bodyPr>
            <a:spAutoFit/>
          </a:bodyPr>
          <a:lstStyle/>
          <a:p>
            <a:pPr algn="just"/>
            <a:r>
              <a:rPr lang="el-GR" dirty="0"/>
              <a:t>Το 80,9% των </a:t>
            </a:r>
            <a:r>
              <a:rPr lang="el-GR" dirty="0" smtClean="0"/>
              <a:t>ερωτηθέντων δηλώνουν </a:t>
            </a:r>
            <a:r>
              <a:rPr lang="el-GR" dirty="0"/>
              <a:t>ότι έχουν χρησιμοποιήσει χρήματα από προσωπικές καταθέσεις προκειμένου να καλύψουν ανάγκες της επιχείρησης. </a:t>
            </a:r>
            <a:r>
              <a:rPr lang="el-GR" dirty="0" smtClean="0"/>
              <a:t>(</a:t>
            </a:r>
            <a:r>
              <a:rPr lang="el-GR" b="1" dirty="0"/>
              <a:t>Το 21,5%  των επιχειρηματιών έχει εκποιήσει και προσωπική </a:t>
            </a:r>
            <a:r>
              <a:rPr lang="el-GR" b="1" dirty="0" smtClean="0"/>
              <a:t>περιουσία)</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7" name="Group 5"/>
          <p:cNvGrpSpPr>
            <a:grpSpLocks/>
          </p:cNvGrpSpPr>
          <p:nvPr/>
        </p:nvGrpSpPr>
        <p:grpSpPr bwMode="auto">
          <a:xfrm>
            <a:off x="5076825" y="476250"/>
            <a:ext cx="3673475" cy="576263"/>
            <a:chOff x="3198" y="255"/>
            <a:chExt cx="2314" cy="363"/>
          </a:xfrm>
        </p:grpSpPr>
        <p:sp>
          <p:nvSpPr>
            <p:cNvPr id="57350"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57351"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57348"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smtClean="0">
                <a:latin typeface="Calibri" pitchFamily="34" charset="0"/>
              </a:rPr>
              <a:t>Μετά το ξέσπασμα της κρίσης χρειάστηκε να ρευστοποιήσετε</a:t>
            </a:r>
            <a:r>
              <a:rPr lang="en-US" sz="1500" b="1" smtClean="0">
                <a:latin typeface="Calibri" pitchFamily="34" charset="0"/>
              </a:rPr>
              <a:t>/</a:t>
            </a:r>
            <a:r>
              <a:rPr lang="el-GR" sz="1500" b="1" smtClean="0">
                <a:latin typeface="Calibri" pitchFamily="34" charset="0"/>
              </a:rPr>
              <a:t>εκποιήσετε μέρος των περιουσιακών στοιχείων σας για την κάλυψη τρεχουσών δαπανών;</a:t>
            </a:r>
          </a:p>
        </p:txBody>
      </p:sp>
      <p:graphicFrame>
        <p:nvGraphicFramePr>
          <p:cNvPr id="57346" name="Object 3"/>
          <p:cNvGraphicFramePr>
            <a:graphicFrameLocks noChangeAspect="1"/>
          </p:cNvGraphicFramePr>
          <p:nvPr/>
        </p:nvGraphicFramePr>
        <p:xfrm>
          <a:off x="2339752" y="1556792"/>
          <a:ext cx="5102225" cy="2870200"/>
        </p:xfrm>
        <a:graphic>
          <a:graphicData uri="http://schemas.openxmlformats.org/presentationml/2006/ole">
            <p:oleObj spid="_x0000_s57349" name="Worksheet" r:id="rId4" imgW="4876800" imgH="2762220" progId="Excel.Sheet.8">
              <p:embed/>
            </p:oleObj>
          </a:graphicData>
        </a:graphic>
      </p:graphicFrame>
      <p:sp>
        <p:nvSpPr>
          <p:cNvPr id="8" name="7 - Θέση αριθμού διαφάνειας"/>
          <p:cNvSpPr>
            <a:spLocks noGrp="1"/>
          </p:cNvSpPr>
          <p:nvPr>
            <p:ph type="sldNum" sz="quarter" idx="12"/>
          </p:nvPr>
        </p:nvSpPr>
        <p:spPr/>
        <p:txBody>
          <a:bodyPr/>
          <a:lstStyle/>
          <a:p>
            <a:pPr>
              <a:defRPr/>
            </a:pPr>
            <a:fld id="{4081D81A-BE28-4081-A9E9-DF2A878FE813}" type="slidenum">
              <a:rPr lang="el-GR" altLang="en-US"/>
              <a:pPr>
                <a:defRPr/>
              </a:pPr>
              <a:t>41</a:t>
            </a:fld>
            <a:endParaRPr lang="el-GR" altLang="en-US" dirty="0"/>
          </a:p>
        </p:txBody>
      </p:sp>
      <p:sp>
        <p:nvSpPr>
          <p:cNvPr id="11" name="10 - TextBox"/>
          <p:cNvSpPr txBox="1"/>
          <p:nvPr/>
        </p:nvSpPr>
        <p:spPr>
          <a:xfrm>
            <a:off x="1403648" y="4293097"/>
            <a:ext cx="7344816" cy="923330"/>
          </a:xfrm>
          <a:prstGeom prst="rect">
            <a:avLst/>
          </a:prstGeom>
          <a:noFill/>
        </p:spPr>
        <p:txBody>
          <a:bodyPr wrap="square" rtlCol="0">
            <a:spAutoFit/>
          </a:bodyPr>
          <a:lstStyle/>
          <a:p>
            <a:pPr lvl="0" algn="just"/>
            <a:r>
              <a:rPr lang="el-GR" b="1" dirty="0"/>
              <a:t>Το 21,5% </a:t>
            </a:r>
            <a:r>
              <a:rPr lang="el-GR" b="1" dirty="0" smtClean="0"/>
              <a:t> των επιχειρηματιών έχει εκποιήσει και προσωπική περιουσία στη διάρκεια της κρίσης για να καλύψει υποχρεώσεις της επιχείρησής του.</a:t>
            </a:r>
            <a:r>
              <a:rPr lang="el-GR" dirty="0" smtClean="0"/>
              <a:t> </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Group 5"/>
          <p:cNvGrpSpPr>
            <a:grpSpLocks/>
          </p:cNvGrpSpPr>
          <p:nvPr/>
        </p:nvGrpSpPr>
        <p:grpSpPr bwMode="auto">
          <a:xfrm>
            <a:off x="5076825" y="476250"/>
            <a:ext cx="3673475" cy="576263"/>
            <a:chOff x="3198" y="255"/>
            <a:chExt cx="2314" cy="363"/>
          </a:xfrm>
        </p:grpSpPr>
        <p:sp>
          <p:nvSpPr>
            <p:cNvPr id="58375"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58376"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58372"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smtClean="0">
                <a:latin typeface="Calibri" pitchFamily="34" charset="0"/>
              </a:rPr>
              <a:t>Εκτιμάτε ότι το επόμενο έτος θα μπορέσετε να ανταποκριθείτε στις φορολογικές σας υποχρεώσεις;</a:t>
            </a:r>
          </a:p>
        </p:txBody>
      </p:sp>
      <p:graphicFrame>
        <p:nvGraphicFramePr>
          <p:cNvPr id="58370" name="Object 3"/>
          <p:cNvGraphicFramePr>
            <a:graphicFrameLocks noChangeAspect="1"/>
          </p:cNvGraphicFramePr>
          <p:nvPr/>
        </p:nvGraphicFramePr>
        <p:xfrm>
          <a:off x="2411413" y="1412875"/>
          <a:ext cx="5102225" cy="2870200"/>
        </p:xfrm>
        <a:graphic>
          <a:graphicData uri="http://schemas.openxmlformats.org/presentationml/2006/ole">
            <p:oleObj spid="_x0000_s58373" name="Worksheet" r:id="rId4" imgW="4876800" imgH="2762220" progId="Excel.Sheet.8">
              <p:embed/>
            </p:oleObj>
          </a:graphicData>
        </a:graphic>
      </p:graphicFrame>
      <p:sp>
        <p:nvSpPr>
          <p:cNvPr id="8" name="7 - Θέση αριθμού διαφάνειας"/>
          <p:cNvSpPr>
            <a:spLocks noGrp="1"/>
          </p:cNvSpPr>
          <p:nvPr>
            <p:ph type="sldNum" sz="quarter" idx="12"/>
          </p:nvPr>
        </p:nvSpPr>
        <p:spPr/>
        <p:txBody>
          <a:bodyPr/>
          <a:lstStyle/>
          <a:p>
            <a:pPr>
              <a:defRPr/>
            </a:pPr>
            <a:fld id="{F84ADFC6-916B-41E3-9DFF-C67A9DA64F09}" type="slidenum">
              <a:rPr lang="el-GR" altLang="en-US"/>
              <a:pPr>
                <a:defRPr/>
              </a:pPr>
              <a:t>42</a:t>
            </a:fld>
            <a:endParaRPr lang="el-GR" altLang="en-US" dirty="0"/>
          </a:p>
        </p:txBody>
      </p:sp>
      <p:sp>
        <p:nvSpPr>
          <p:cNvPr id="58374" name="8 - TextBox"/>
          <p:cNvSpPr txBox="1">
            <a:spLocks noChangeArrowheads="1"/>
          </p:cNvSpPr>
          <p:nvPr/>
        </p:nvSpPr>
        <p:spPr bwMode="auto">
          <a:xfrm>
            <a:off x="1619250" y="4076700"/>
            <a:ext cx="6913190" cy="2031325"/>
          </a:xfrm>
          <a:prstGeom prst="rect">
            <a:avLst/>
          </a:prstGeom>
          <a:noFill/>
          <a:ln w="9525">
            <a:noFill/>
            <a:miter lim="800000"/>
            <a:headEnd/>
            <a:tailEnd/>
          </a:ln>
        </p:spPr>
        <p:txBody>
          <a:bodyPr wrap="square">
            <a:spAutoFit/>
          </a:bodyPr>
          <a:lstStyle/>
          <a:p>
            <a:pPr algn="just"/>
            <a:r>
              <a:rPr lang="el-GR" dirty="0"/>
              <a:t>Οι μισοί επιχειρηματίες εκτιμούν ότι δεν θα μπορέσουν να ανταποκριθούν στις φορολογικές τους υποχρεώσεις το </a:t>
            </a:r>
            <a:r>
              <a:rPr lang="el-GR" dirty="0" smtClean="0"/>
              <a:t>τρέχον έτος (2013). </a:t>
            </a:r>
            <a:r>
              <a:rPr lang="el-GR" dirty="0"/>
              <a:t>Τούτο συνάδει με τα συμπεράσματα της έρευνας εισοδήματος του ΙΜΕ-ΓΣΕΒΕΕ όπου το 54,3% των πολιτών δηλώνουν αδυναμία </a:t>
            </a:r>
            <a:r>
              <a:rPr lang="el-GR" dirty="0" smtClean="0"/>
              <a:t>πληρωμής. Σημειωτέον, ότι η συντριπτική πλειοψηφία δεν έχει </a:t>
            </a:r>
            <a:r>
              <a:rPr lang="el-GR" dirty="0"/>
              <a:t>ακόμη κατανοήσει </a:t>
            </a:r>
            <a:r>
              <a:rPr lang="el-GR" dirty="0" smtClean="0"/>
              <a:t> το βαρύ φορολογικό φορτίο που τους επιβάλλει ο νέος νόμος (Ν. 4110/2013)</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WordArt 14"/>
          <p:cNvSpPr>
            <a:spLocks noChangeArrowheads="1" noChangeShapeType="1" noTextEdit="1"/>
          </p:cNvSpPr>
          <p:nvPr/>
        </p:nvSpPr>
        <p:spPr bwMode="auto">
          <a:xfrm>
            <a:off x="1857375" y="2714625"/>
            <a:ext cx="5857875" cy="785813"/>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ΒΑΘΜΟΣ ΑΙΣΙΟΔΟΞΙΑΣ ΓΙΑ ΤΗΝ ΠΟΡΕΙΑ</a:t>
            </a:r>
          </a:p>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ΤΗΣ ΕΛΛΗΝΙΚΗΣ ΟΙΚΟΝΟΜΙΑΣ</a:t>
            </a:r>
          </a:p>
        </p:txBody>
      </p:sp>
      <p:grpSp>
        <p:nvGrpSpPr>
          <p:cNvPr id="135171" name="Group 15"/>
          <p:cNvGrpSpPr>
            <a:grpSpLocks/>
          </p:cNvGrpSpPr>
          <p:nvPr/>
        </p:nvGrpSpPr>
        <p:grpSpPr bwMode="auto">
          <a:xfrm flipH="1" flipV="1">
            <a:off x="1333500" y="2133600"/>
            <a:ext cx="6407150" cy="1511300"/>
            <a:chOff x="3198" y="255"/>
            <a:chExt cx="2314" cy="363"/>
          </a:xfrm>
        </p:grpSpPr>
        <p:sp>
          <p:nvSpPr>
            <p:cNvPr id="135176"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35177"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135172" name="Group 18"/>
          <p:cNvGrpSpPr>
            <a:grpSpLocks/>
          </p:cNvGrpSpPr>
          <p:nvPr/>
        </p:nvGrpSpPr>
        <p:grpSpPr bwMode="auto">
          <a:xfrm>
            <a:off x="3348038" y="3141663"/>
            <a:ext cx="4752975" cy="792162"/>
            <a:chOff x="3198" y="255"/>
            <a:chExt cx="2314" cy="363"/>
          </a:xfrm>
        </p:grpSpPr>
        <p:sp>
          <p:nvSpPr>
            <p:cNvPr id="135174"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35175"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AC1E2D9F-5FB5-4AEA-8A96-7FE9B95DE057}" type="slidenum">
              <a:rPr lang="el-GR" altLang="en-US"/>
              <a:pPr>
                <a:defRPr/>
              </a:pPr>
              <a:t>43</a:t>
            </a:fld>
            <a:endParaRPr lang="el-GR"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1" name="Group 5"/>
          <p:cNvGrpSpPr>
            <a:grpSpLocks/>
          </p:cNvGrpSpPr>
          <p:nvPr/>
        </p:nvGrpSpPr>
        <p:grpSpPr bwMode="auto">
          <a:xfrm>
            <a:off x="5143500" y="642938"/>
            <a:ext cx="3673475" cy="576262"/>
            <a:chOff x="3198" y="255"/>
            <a:chExt cx="2314" cy="363"/>
          </a:xfrm>
        </p:grpSpPr>
        <p:sp>
          <p:nvSpPr>
            <p:cNvPr id="68615"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8616"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8612" name="Rectangle 8"/>
          <p:cNvSpPr>
            <a:spLocks noGrp="1" noChangeArrowheads="1"/>
          </p:cNvSpPr>
          <p:nvPr>
            <p:ph type="ctrTitle" idx="4294967295"/>
          </p:nvPr>
        </p:nvSpPr>
        <p:spPr>
          <a:xfrm>
            <a:off x="1143000" y="176213"/>
            <a:ext cx="7421563" cy="681037"/>
          </a:xfrm>
        </p:spPr>
        <p:txBody>
          <a:bodyPr/>
          <a:lstStyle/>
          <a:p>
            <a:pPr algn="ctr" eaLnBrk="1" hangingPunct="1"/>
            <a:r>
              <a:rPr lang="el-GR" sz="1500" b="1" smtClean="0">
                <a:latin typeface="Calibri" pitchFamily="34" charset="0"/>
              </a:rPr>
              <a:t>Πιστεύετε ότι τελικά θα μπορέσει η Ελλάδα να ξεπεράσει την κρίση -έστω και αν χρειαστούν περισσότερα χρόνια λιτότητας- ή δεν θα αποφύγουμε την οριστική χρεωκοπία;</a:t>
            </a:r>
          </a:p>
        </p:txBody>
      </p:sp>
      <p:graphicFrame>
        <p:nvGraphicFramePr>
          <p:cNvPr id="68610" name="Object 3"/>
          <p:cNvGraphicFramePr>
            <a:graphicFrameLocks noChangeAspect="1"/>
          </p:cNvGraphicFramePr>
          <p:nvPr/>
        </p:nvGraphicFramePr>
        <p:xfrm>
          <a:off x="2339975" y="908050"/>
          <a:ext cx="4887913" cy="3703638"/>
        </p:xfrm>
        <a:graphic>
          <a:graphicData uri="http://schemas.openxmlformats.org/presentationml/2006/ole">
            <p:oleObj spid="_x0000_s68614" name="Worksheet" r:id="rId4" imgW="4886228" imgH="3705068"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8A12E2F4-E204-45EA-9B32-B263AAC5D75D}" type="slidenum">
              <a:rPr lang="el-GR" altLang="en-US"/>
              <a:pPr>
                <a:defRPr/>
              </a:pPr>
              <a:t>44</a:t>
            </a:fld>
            <a:endParaRPr lang="el-GR" altLang="en-US" dirty="0"/>
          </a:p>
        </p:txBody>
      </p:sp>
      <p:sp>
        <p:nvSpPr>
          <p:cNvPr id="68614" name="7 - TextBox"/>
          <p:cNvSpPr txBox="1">
            <a:spLocks noChangeArrowheads="1"/>
          </p:cNvSpPr>
          <p:nvPr/>
        </p:nvSpPr>
        <p:spPr bwMode="auto">
          <a:xfrm>
            <a:off x="1331640" y="3789040"/>
            <a:ext cx="7416824" cy="1754326"/>
          </a:xfrm>
          <a:prstGeom prst="rect">
            <a:avLst/>
          </a:prstGeom>
          <a:noFill/>
          <a:ln w="9525">
            <a:noFill/>
            <a:miter lim="800000"/>
            <a:headEnd/>
            <a:tailEnd/>
          </a:ln>
        </p:spPr>
        <p:txBody>
          <a:bodyPr wrap="square">
            <a:spAutoFit/>
          </a:bodyPr>
          <a:lstStyle/>
          <a:p>
            <a:pPr algn="just"/>
            <a:r>
              <a:rPr lang="el-GR" dirty="0"/>
              <a:t>Το αισιόδοξο στοιχείο της έρευνας είναι ότι το ποσοστό των </a:t>
            </a:r>
            <a:r>
              <a:rPr lang="el-GR" dirty="0" smtClean="0"/>
              <a:t>ερωτηθέντων που </a:t>
            </a:r>
            <a:r>
              <a:rPr lang="el-GR" dirty="0"/>
              <a:t>θεωρούν ότι η χώρα έχει αποφύγει τον κίνδυνο χρεωκοπίας έχει μειωθεί στο 44,9% (από 54,3</a:t>
            </a:r>
            <a:r>
              <a:rPr lang="el-GR" dirty="0" smtClean="0"/>
              <a:t>%, έρευνα ΙΜΕ-ΓΣΕΒΕΕ, Ιούλιος 2012). </a:t>
            </a:r>
            <a:r>
              <a:rPr lang="el-GR" dirty="0"/>
              <a:t>Αυτή η </a:t>
            </a:r>
            <a:r>
              <a:rPr lang="el-GR" dirty="0" smtClean="0"/>
              <a:t>«αισιοδοξία» όμως</a:t>
            </a:r>
            <a:r>
              <a:rPr lang="el-GR" dirty="0"/>
              <a:t> </a:t>
            </a:r>
            <a:r>
              <a:rPr lang="el-GR" dirty="0" smtClean="0"/>
              <a:t> δεν </a:t>
            </a:r>
            <a:r>
              <a:rPr lang="el-GR" dirty="0"/>
              <a:t>έχει μεταφραστεί ακόμη σε ανάληψη </a:t>
            </a:r>
            <a:r>
              <a:rPr lang="el-GR" dirty="0" smtClean="0"/>
              <a:t>ρίσκου </a:t>
            </a:r>
            <a:r>
              <a:rPr lang="el-GR" dirty="0"/>
              <a:t>και κατάρτισης νέων επενδυτικών σχεδίων από μέρους των επιχειρηματιών.  </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5" name="Group 5"/>
          <p:cNvGrpSpPr>
            <a:grpSpLocks/>
          </p:cNvGrpSpPr>
          <p:nvPr/>
        </p:nvGrpSpPr>
        <p:grpSpPr bwMode="auto">
          <a:xfrm>
            <a:off x="5076825" y="549275"/>
            <a:ext cx="3673475" cy="576263"/>
            <a:chOff x="3198" y="255"/>
            <a:chExt cx="2314" cy="363"/>
          </a:xfrm>
        </p:grpSpPr>
        <p:sp>
          <p:nvSpPr>
            <p:cNvPr id="69638"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9639"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9636" name="Rectangle 8"/>
          <p:cNvSpPr>
            <a:spLocks noGrp="1" noChangeArrowheads="1"/>
          </p:cNvSpPr>
          <p:nvPr>
            <p:ph type="ctrTitle" idx="4294967295"/>
          </p:nvPr>
        </p:nvSpPr>
        <p:spPr>
          <a:xfrm>
            <a:off x="1187450" y="0"/>
            <a:ext cx="7421563" cy="428625"/>
          </a:xfrm>
        </p:spPr>
        <p:txBody>
          <a:bodyPr/>
          <a:lstStyle/>
          <a:p>
            <a:pPr algn="ctr" eaLnBrk="1" hangingPunct="1"/>
            <a:r>
              <a:rPr lang="el-GR" sz="1500" b="1" smtClean="0">
                <a:latin typeface="Calibri" pitchFamily="34" charset="0"/>
              </a:rPr>
              <a:t>Πιστεύετε ότι τελικά θα μπορέσει η Ελλάδα να ξεπεράσει την κρίση -έστω και αν χρειαστούν περισσότερα χρόνια λιτότητας- ή δεν θα αποφύγουμε την οριστική χρεωκοπία;</a:t>
            </a:r>
            <a:br>
              <a:rPr lang="el-GR" sz="1500" b="1" smtClean="0">
                <a:latin typeface="Calibri" pitchFamily="34" charset="0"/>
              </a:rPr>
            </a:br>
            <a:r>
              <a:rPr lang="el-GR" sz="1500" b="1" smtClean="0">
                <a:solidFill>
                  <a:srgbClr val="C00000"/>
                </a:solidFill>
                <a:latin typeface="Calibri" pitchFamily="34" charset="0"/>
              </a:rPr>
              <a:t>ΣΥΓΚΡΙΣΗ ΣΤΟΙΧΕΙΩΝ ΙΑΝΟΥΑΡΙΟΥ 201</a:t>
            </a:r>
            <a:r>
              <a:rPr lang="en-US" sz="1500" b="1" smtClean="0">
                <a:solidFill>
                  <a:srgbClr val="C00000"/>
                </a:solidFill>
                <a:latin typeface="Calibri" pitchFamily="34" charset="0"/>
              </a:rPr>
              <a:t>3</a:t>
            </a:r>
            <a:r>
              <a:rPr lang="el-GR" sz="1500" b="1" smtClean="0">
                <a:solidFill>
                  <a:srgbClr val="C00000"/>
                </a:solidFill>
                <a:latin typeface="Calibri" pitchFamily="34" charset="0"/>
              </a:rPr>
              <a:t> – 2012 - 2011</a:t>
            </a:r>
          </a:p>
        </p:txBody>
      </p:sp>
      <p:graphicFrame>
        <p:nvGraphicFramePr>
          <p:cNvPr id="69634" name="Object 3"/>
          <p:cNvGraphicFramePr>
            <a:graphicFrameLocks noChangeAspect="1"/>
          </p:cNvGraphicFramePr>
          <p:nvPr/>
        </p:nvGraphicFramePr>
        <p:xfrm>
          <a:off x="1547813" y="1412875"/>
          <a:ext cx="7264400" cy="4486275"/>
        </p:xfrm>
        <a:graphic>
          <a:graphicData uri="http://schemas.openxmlformats.org/presentationml/2006/ole">
            <p:oleObj spid="_x0000_s69637" name="Worksheet" r:id="rId4" imgW="6943588" imgH="4314668"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863055EF-4C9B-4111-83B3-7D0315AF3863}" type="slidenum">
              <a:rPr lang="el-GR" altLang="en-US"/>
              <a:pPr>
                <a:defRPr/>
              </a:pPr>
              <a:t>45</a:t>
            </a:fld>
            <a:endParaRPr lang="el-GR"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 5"/>
          <p:cNvGrpSpPr>
            <a:grpSpLocks/>
          </p:cNvGrpSpPr>
          <p:nvPr/>
        </p:nvGrpSpPr>
        <p:grpSpPr bwMode="auto">
          <a:xfrm>
            <a:off x="5143500" y="428625"/>
            <a:ext cx="3673475" cy="576263"/>
            <a:chOff x="3198" y="255"/>
            <a:chExt cx="2314" cy="363"/>
          </a:xfrm>
        </p:grpSpPr>
        <p:sp>
          <p:nvSpPr>
            <p:cNvPr id="70662"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70663"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70660" name="Rectangle 8"/>
          <p:cNvSpPr>
            <a:spLocks noGrp="1" noChangeArrowheads="1"/>
          </p:cNvSpPr>
          <p:nvPr>
            <p:ph type="ctrTitle" idx="4294967295"/>
          </p:nvPr>
        </p:nvSpPr>
        <p:spPr>
          <a:xfrm>
            <a:off x="1187450" y="44450"/>
            <a:ext cx="7421563" cy="538163"/>
          </a:xfrm>
        </p:spPr>
        <p:txBody>
          <a:bodyPr/>
          <a:lstStyle/>
          <a:p>
            <a:pPr algn="ctr" eaLnBrk="1" hangingPunct="1"/>
            <a:r>
              <a:rPr lang="el-GR" sz="1500" b="1" smtClean="0">
                <a:latin typeface="Calibri" pitchFamily="34" charset="0"/>
              </a:rPr>
              <a:t>Πότε πιστεύετε ότι θα φανούν τα πρώτα σημάδια ανάκαμψης της αγοράς;</a:t>
            </a:r>
            <a:endParaRPr lang="el-GR" sz="1500" b="1" i="1" smtClean="0">
              <a:solidFill>
                <a:srgbClr val="C00000"/>
              </a:solidFill>
              <a:latin typeface="Calibri" pitchFamily="34" charset="0"/>
            </a:endParaRPr>
          </a:p>
        </p:txBody>
      </p:sp>
      <p:sp>
        <p:nvSpPr>
          <p:cNvPr id="8" name="7 - Θέση αριθμού διαφάνειας"/>
          <p:cNvSpPr>
            <a:spLocks noGrp="1"/>
          </p:cNvSpPr>
          <p:nvPr>
            <p:ph type="sldNum" sz="quarter" idx="12"/>
          </p:nvPr>
        </p:nvSpPr>
        <p:spPr/>
        <p:txBody>
          <a:bodyPr/>
          <a:lstStyle/>
          <a:p>
            <a:pPr>
              <a:defRPr/>
            </a:pPr>
            <a:fld id="{7375A8BB-4769-460C-A8FB-E7783CB426D0}" type="slidenum">
              <a:rPr lang="el-GR" altLang="en-US"/>
              <a:pPr>
                <a:defRPr/>
              </a:pPr>
              <a:t>46</a:t>
            </a:fld>
            <a:endParaRPr lang="el-GR" altLang="en-US" dirty="0"/>
          </a:p>
        </p:txBody>
      </p:sp>
      <p:graphicFrame>
        <p:nvGraphicFramePr>
          <p:cNvPr id="70658" name="Object 2"/>
          <p:cNvGraphicFramePr>
            <a:graphicFrameLocks noChangeAspect="1"/>
          </p:cNvGraphicFramePr>
          <p:nvPr/>
        </p:nvGraphicFramePr>
        <p:xfrm>
          <a:off x="1258888" y="836613"/>
          <a:ext cx="7296150" cy="5478462"/>
        </p:xfrm>
        <a:graphic>
          <a:graphicData uri="http://schemas.openxmlformats.org/presentationml/2006/ole">
            <p:oleObj spid="_x0000_s70661" name="Γράφημα" r:id="rId4" imgW="7838968" imgH="5886298" progId="MSGraph.Chart.8">
              <p:embed followColorScheme="full"/>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3" name="Group 5"/>
          <p:cNvGrpSpPr>
            <a:grpSpLocks/>
          </p:cNvGrpSpPr>
          <p:nvPr/>
        </p:nvGrpSpPr>
        <p:grpSpPr bwMode="auto">
          <a:xfrm>
            <a:off x="5143500" y="642938"/>
            <a:ext cx="3673475" cy="576262"/>
            <a:chOff x="3198" y="255"/>
            <a:chExt cx="2314" cy="363"/>
          </a:xfrm>
        </p:grpSpPr>
        <p:sp>
          <p:nvSpPr>
            <p:cNvPr id="71687"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71688"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71684" name="Rectangle 8"/>
          <p:cNvSpPr>
            <a:spLocks noGrp="1" noChangeArrowheads="1"/>
          </p:cNvSpPr>
          <p:nvPr>
            <p:ph type="ctrTitle" idx="4294967295"/>
          </p:nvPr>
        </p:nvSpPr>
        <p:spPr>
          <a:xfrm>
            <a:off x="1143000" y="176213"/>
            <a:ext cx="7421563" cy="681037"/>
          </a:xfrm>
        </p:spPr>
        <p:txBody>
          <a:bodyPr/>
          <a:lstStyle/>
          <a:p>
            <a:pPr algn="ctr" eaLnBrk="1" hangingPunct="1"/>
            <a:r>
              <a:rPr lang="el-GR" sz="1500" b="1" smtClean="0">
                <a:latin typeface="Calibri" pitchFamily="34" charset="0"/>
              </a:rPr>
              <a:t>Εάν είχατε σήμερα ένα ποσό διαθέσιμο σε μετρητά, </a:t>
            </a:r>
            <a:br>
              <a:rPr lang="el-GR" sz="1500" b="1" smtClean="0">
                <a:latin typeface="Calibri" pitchFamily="34" charset="0"/>
              </a:rPr>
            </a:br>
            <a:r>
              <a:rPr lang="el-GR" sz="1500" b="1" smtClean="0">
                <a:latin typeface="Calibri" pitchFamily="34" charset="0"/>
              </a:rPr>
              <a:t>πού πιστεύετε ότι τα χρήματά σας θα ήταν πιο ασφαλή;</a:t>
            </a:r>
          </a:p>
        </p:txBody>
      </p:sp>
      <p:graphicFrame>
        <p:nvGraphicFramePr>
          <p:cNvPr id="71682" name="Object 3"/>
          <p:cNvGraphicFramePr>
            <a:graphicFrameLocks noChangeAspect="1"/>
          </p:cNvGraphicFramePr>
          <p:nvPr/>
        </p:nvGraphicFramePr>
        <p:xfrm>
          <a:off x="2411413" y="908050"/>
          <a:ext cx="4868862" cy="3779838"/>
        </p:xfrm>
        <a:graphic>
          <a:graphicData uri="http://schemas.openxmlformats.org/presentationml/2006/ole">
            <p:oleObj spid="_x0000_s71686" name="Worksheet" r:id="rId4" imgW="4867372" imgH="3781471"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825441F1-E3E8-461B-8003-2136C3F9BCF6}" type="slidenum">
              <a:rPr lang="el-GR" altLang="en-US"/>
              <a:pPr>
                <a:defRPr/>
              </a:pPr>
              <a:t>47</a:t>
            </a:fld>
            <a:endParaRPr lang="el-GR" altLang="en-US" dirty="0"/>
          </a:p>
        </p:txBody>
      </p:sp>
      <p:sp>
        <p:nvSpPr>
          <p:cNvPr id="71686" name="7 - TextBox"/>
          <p:cNvSpPr txBox="1">
            <a:spLocks noChangeArrowheads="1"/>
          </p:cNvSpPr>
          <p:nvPr/>
        </p:nvSpPr>
        <p:spPr bwMode="auto">
          <a:xfrm>
            <a:off x="1258888" y="4005263"/>
            <a:ext cx="7273925" cy="2308324"/>
          </a:xfrm>
          <a:prstGeom prst="rect">
            <a:avLst/>
          </a:prstGeom>
          <a:noFill/>
          <a:ln w="9525">
            <a:noFill/>
            <a:miter lim="800000"/>
            <a:headEnd/>
            <a:tailEnd/>
          </a:ln>
        </p:spPr>
        <p:txBody>
          <a:bodyPr>
            <a:spAutoFit/>
          </a:bodyPr>
          <a:lstStyle/>
          <a:p>
            <a:pPr algn="just"/>
            <a:r>
              <a:rPr lang="el-GR" dirty="0"/>
              <a:t>Παρατηρείται αύξηση του ποσοστού των επιχειρηματιών που θεωρούν ότι τα χρήματά τους είναι ασφαλή «αλλού», διαμορφώνοντας μια ισχυρή στάση αμφισβήτησης της ικανότητας του τραπεζικού συστήματος να προστατεύσει τα χρήματά </a:t>
            </a:r>
            <a:r>
              <a:rPr lang="el-GR" dirty="0" smtClean="0"/>
              <a:t>τους και τους ίδιους. </a:t>
            </a:r>
            <a:r>
              <a:rPr lang="el-GR" dirty="0"/>
              <a:t>Η στάση αυτή συνδέεται </a:t>
            </a:r>
            <a:r>
              <a:rPr lang="el-GR" dirty="0" smtClean="0"/>
              <a:t>έμμεσα και </a:t>
            </a:r>
            <a:r>
              <a:rPr lang="el-GR" dirty="0"/>
              <a:t>με την καλλιέργεια φόβου εκ μέρους των οικονομικών αρχών, σχετικά με άνοιγμα λογαριασμών, κατασχέσεις καταθέσεων, συλλήβδην αυτόματους μηχανισμούς δέσμευσης χρημάτων</a:t>
            </a:r>
            <a:r>
              <a:rPr lang="el-GR" dirty="0" smtClean="0"/>
              <a:t>.</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7" name="Group 5"/>
          <p:cNvGrpSpPr>
            <a:grpSpLocks/>
          </p:cNvGrpSpPr>
          <p:nvPr/>
        </p:nvGrpSpPr>
        <p:grpSpPr bwMode="auto">
          <a:xfrm>
            <a:off x="5143500" y="642938"/>
            <a:ext cx="3673475" cy="576262"/>
            <a:chOff x="3198" y="255"/>
            <a:chExt cx="2314" cy="363"/>
          </a:xfrm>
        </p:grpSpPr>
        <p:sp>
          <p:nvSpPr>
            <p:cNvPr id="72710"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72711"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72708" name="Rectangle 8"/>
          <p:cNvSpPr>
            <a:spLocks noGrp="1" noChangeArrowheads="1"/>
          </p:cNvSpPr>
          <p:nvPr>
            <p:ph type="ctrTitle" idx="4294967295"/>
          </p:nvPr>
        </p:nvSpPr>
        <p:spPr>
          <a:xfrm>
            <a:off x="1143000" y="44450"/>
            <a:ext cx="7421563" cy="681038"/>
          </a:xfrm>
        </p:spPr>
        <p:txBody>
          <a:bodyPr/>
          <a:lstStyle/>
          <a:p>
            <a:pPr algn="ctr" eaLnBrk="1" hangingPunct="1"/>
            <a:r>
              <a:rPr lang="el-GR" sz="1500" b="1" smtClean="0">
                <a:latin typeface="Calibri" pitchFamily="34" charset="0"/>
              </a:rPr>
              <a:t>Εάν είχατε σήμερα ένα ποσό διαθέσιμο σε μετρητά, </a:t>
            </a:r>
            <a:br>
              <a:rPr lang="el-GR" sz="1500" b="1" smtClean="0">
                <a:latin typeface="Calibri" pitchFamily="34" charset="0"/>
              </a:rPr>
            </a:br>
            <a:r>
              <a:rPr lang="el-GR" sz="1500" b="1" smtClean="0">
                <a:latin typeface="Calibri" pitchFamily="34" charset="0"/>
              </a:rPr>
              <a:t>πού πιστεύετε ότι τα χρήματά σας θα ήταν πιο ασφαλή;</a:t>
            </a:r>
            <a:br>
              <a:rPr lang="el-GR" sz="1500" b="1" smtClean="0">
                <a:latin typeface="Calibri" pitchFamily="34" charset="0"/>
              </a:rPr>
            </a:br>
            <a:r>
              <a:rPr lang="el-GR" sz="1500" b="1" smtClean="0">
                <a:solidFill>
                  <a:srgbClr val="C00000"/>
                </a:solidFill>
                <a:latin typeface="Calibri" pitchFamily="34" charset="0"/>
              </a:rPr>
              <a:t>ΣΥΓΚΡΙΤΙΚΟ ΓΡΑΦΗΜΑ </a:t>
            </a:r>
            <a:br>
              <a:rPr lang="el-GR" sz="1500" b="1" smtClean="0">
                <a:solidFill>
                  <a:srgbClr val="C00000"/>
                </a:solidFill>
                <a:latin typeface="Calibri" pitchFamily="34" charset="0"/>
              </a:rPr>
            </a:br>
            <a:r>
              <a:rPr lang="el-GR" sz="1500" b="1" smtClean="0">
                <a:solidFill>
                  <a:srgbClr val="C00000"/>
                </a:solidFill>
                <a:latin typeface="Calibri" pitchFamily="34" charset="0"/>
              </a:rPr>
              <a:t>ΙΟΥΛΙΟΣ 2012 - ΙΑΝΟΥΑΡΙΟΣ 2012</a:t>
            </a:r>
            <a:br>
              <a:rPr lang="el-GR" sz="1500" b="1" smtClean="0">
                <a:solidFill>
                  <a:srgbClr val="C00000"/>
                </a:solidFill>
                <a:latin typeface="Calibri" pitchFamily="34" charset="0"/>
              </a:rPr>
            </a:br>
            <a:endParaRPr lang="el-GR" sz="1500" b="1" smtClean="0">
              <a:latin typeface="Calibri" pitchFamily="34" charset="0"/>
            </a:endParaRPr>
          </a:p>
        </p:txBody>
      </p:sp>
      <p:sp>
        <p:nvSpPr>
          <p:cNvPr id="7" name="6 - Θέση αριθμού διαφάνειας"/>
          <p:cNvSpPr>
            <a:spLocks noGrp="1"/>
          </p:cNvSpPr>
          <p:nvPr>
            <p:ph type="sldNum" sz="quarter" idx="12"/>
          </p:nvPr>
        </p:nvSpPr>
        <p:spPr/>
        <p:txBody>
          <a:bodyPr/>
          <a:lstStyle/>
          <a:p>
            <a:pPr>
              <a:defRPr/>
            </a:pPr>
            <a:fld id="{3553733D-81F6-4843-A47A-9B102B063574}" type="slidenum">
              <a:rPr lang="el-GR" altLang="en-US"/>
              <a:pPr>
                <a:defRPr/>
              </a:pPr>
              <a:t>48</a:t>
            </a:fld>
            <a:endParaRPr lang="el-GR" altLang="en-US" dirty="0"/>
          </a:p>
        </p:txBody>
      </p:sp>
      <p:graphicFrame>
        <p:nvGraphicFramePr>
          <p:cNvPr id="72706" name="Object 3"/>
          <p:cNvGraphicFramePr>
            <a:graphicFrameLocks noChangeAspect="1"/>
          </p:cNvGraphicFramePr>
          <p:nvPr/>
        </p:nvGraphicFramePr>
        <p:xfrm>
          <a:off x="1476375" y="1268413"/>
          <a:ext cx="7231063" cy="4351337"/>
        </p:xfrm>
        <a:graphic>
          <a:graphicData uri="http://schemas.openxmlformats.org/presentationml/2006/ole">
            <p:oleObj spid="_x0000_s72709" name="Worksheet" r:id="rId4" imgW="6915302" imgH="4181368" progId="Excel.Sheet.8">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WordArt 14"/>
          <p:cNvSpPr>
            <a:spLocks noChangeArrowheads="1" noChangeShapeType="1" noTextEdit="1"/>
          </p:cNvSpPr>
          <p:nvPr/>
        </p:nvSpPr>
        <p:spPr bwMode="auto">
          <a:xfrm>
            <a:off x="1928813" y="2786063"/>
            <a:ext cx="5857875" cy="642937"/>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ΓΙΑ ΤΗΝ ΜΕΙΩΣΗ ΤΙΜΩΝ </a:t>
            </a:r>
          </a:p>
        </p:txBody>
      </p:sp>
      <p:grpSp>
        <p:nvGrpSpPr>
          <p:cNvPr id="2" name="Group 15"/>
          <p:cNvGrpSpPr>
            <a:grpSpLocks/>
          </p:cNvGrpSpPr>
          <p:nvPr/>
        </p:nvGrpSpPr>
        <p:grpSpPr bwMode="auto">
          <a:xfrm flipH="1" flipV="1">
            <a:off x="1333500" y="2133600"/>
            <a:ext cx="6407150" cy="1511300"/>
            <a:chOff x="3198" y="255"/>
            <a:chExt cx="2314" cy="363"/>
          </a:xfrm>
        </p:grpSpPr>
        <p:sp>
          <p:nvSpPr>
            <p:cNvPr id="128008"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28009"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3" name="Group 18"/>
          <p:cNvGrpSpPr>
            <a:grpSpLocks/>
          </p:cNvGrpSpPr>
          <p:nvPr/>
        </p:nvGrpSpPr>
        <p:grpSpPr bwMode="auto">
          <a:xfrm>
            <a:off x="3348038" y="3141663"/>
            <a:ext cx="4752975" cy="792162"/>
            <a:chOff x="3198" y="255"/>
            <a:chExt cx="2314" cy="363"/>
          </a:xfrm>
        </p:grpSpPr>
        <p:sp>
          <p:nvSpPr>
            <p:cNvPr id="128006"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28007"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132266DC-2AF2-4B83-B587-DB4AAFB9C0B5}" type="slidenum">
              <a:rPr lang="el-GR" altLang="en-US"/>
              <a:pPr>
                <a:defRPr/>
              </a:pPr>
              <a:t>49</a:t>
            </a:fld>
            <a:endParaRPr lang="el-G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143000" y="188913"/>
            <a:ext cx="7316788" cy="719137"/>
          </a:xfrm>
        </p:spPr>
        <p:txBody>
          <a:bodyPr/>
          <a:lstStyle/>
          <a:p>
            <a:pPr algn="ctr" eaLnBrk="1" hangingPunct="1"/>
            <a:r>
              <a:rPr lang="el-GR" sz="2400" b="1" dirty="0" smtClean="0">
                <a:solidFill>
                  <a:srgbClr val="CC0000"/>
                </a:solidFill>
                <a:latin typeface="Calibri" pitchFamily="34" charset="0"/>
              </a:rPr>
              <a:t>ΣΥΝΟΠΤΙΚΗ ΑΠΕΙΚΟΝΙΣΗ</a:t>
            </a:r>
            <a:endParaRPr lang="en-US" sz="2400" b="1" dirty="0" smtClean="0">
              <a:solidFill>
                <a:srgbClr val="CC0000"/>
              </a:solidFill>
              <a:latin typeface="Calibri" pitchFamily="34" charset="0"/>
            </a:endParaRPr>
          </a:p>
        </p:txBody>
      </p:sp>
      <p:grpSp>
        <p:nvGrpSpPr>
          <p:cNvPr id="2" name="Group 23"/>
          <p:cNvGrpSpPr>
            <a:grpSpLocks/>
          </p:cNvGrpSpPr>
          <p:nvPr/>
        </p:nvGrpSpPr>
        <p:grpSpPr bwMode="auto">
          <a:xfrm>
            <a:off x="5076825" y="404813"/>
            <a:ext cx="3673475" cy="576262"/>
            <a:chOff x="3198" y="255"/>
            <a:chExt cx="2314" cy="363"/>
          </a:xfrm>
        </p:grpSpPr>
        <p:sp>
          <p:nvSpPr>
            <p:cNvPr id="86090" name="Line 24"/>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6091" name="Line 25"/>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7" name="6 - Θέση αριθμού διαφάνειας"/>
          <p:cNvSpPr>
            <a:spLocks noGrp="1"/>
          </p:cNvSpPr>
          <p:nvPr>
            <p:ph type="sldNum" sz="quarter" idx="12"/>
          </p:nvPr>
        </p:nvSpPr>
        <p:spPr/>
        <p:txBody>
          <a:bodyPr/>
          <a:lstStyle/>
          <a:p>
            <a:pPr>
              <a:defRPr/>
            </a:pPr>
            <a:fld id="{176BB391-7989-4E5D-A63A-B16886AD0436}" type="slidenum">
              <a:rPr lang="el-GR" altLang="en-US"/>
              <a:pPr>
                <a:defRPr/>
              </a:pPr>
              <a:t>5</a:t>
            </a:fld>
            <a:endParaRPr lang="el-GR" altLang="en-US" dirty="0"/>
          </a:p>
        </p:txBody>
      </p:sp>
      <p:sp>
        <p:nvSpPr>
          <p:cNvPr id="9" name="8 - TextBox"/>
          <p:cNvSpPr txBox="1"/>
          <p:nvPr/>
        </p:nvSpPr>
        <p:spPr>
          <a:xfrm>
            <a:off x="1979712" y="1556792"/>
            <a:ext cx="5616624" cy="3416320"/>
          </a:xfrm>
          <a:prstGeom prst="rect">
            <a:avLst/>
          </a:prstGeom>
          <a:noFill/>
        </p:spPr>
        <p:txBody>
          <a:bodyPr wrap="square" rtlCol="0">
            <a:spAutoFit/>
          </a:bodyPr>
          <a:lstStyle/>
          <a:p>
            <a:pPr marL="342900" indent="-342900">
              <a:buAutoNum type="arabicPeriod"/>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rPr>
              <a:t>ΓΕΝΙΚΗ ΚΑΤΑΣΤΑΣΗ ΤΩΝ ΕΠΙΧΕΙΡΗΣΕΩΝ</a:t>
            </a:r>
          </a:p>
          <a:p>
            <a:pPr marL="342900" indent="-342900">
              <a:buAutoNum type="arabicPeriod"/>
            </a:pPr>
            <a:endPar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endParaRPr>
          </a:p>
          <a:p>
            <a:pPr marL="342900" indent="-342900">
              <a:buAutoNum type="arabicPeriod"/>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rPr>
              <a:t>ΛΟΥΚΕΤΑ ΕΠΙΧΕΙΡΗΣΕΩΝ &amp; ΕΠΙΠΤΩΣΕΙΣ ΣΤΗΝ ΑΠΑΣΧΟΛΗΣΗ</a:t>
            </a:r>
          </a:p>
          <a:p>
            <a:pPr marL="342900" indent="-342900">
              <a:buAutoNum type="arabicPeriod"/>
            </a:pPr>
            <a:endPar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endParaRPr>
          </a:p>
          <a:p>
            <a:pPr marL="342900" indent="-342900">
              <a:buAutoNum type="arabicPeriod"/>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rPr>
              <a:t>ΚΑΘΕΣΤΩΣ ΑΠΑΣΧΟΛΗΣΗΣ</a:t>
            </a:r>
          </a:p>
          <a:p>
            <a:pPr marL="342900" indent="-342900">
              <a:buAutoNum type="arabicPeriod"/>
            </a:pPr>
            <a:endPar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endParaRPr>
          </a:p>
          <a:p>
            <a:pPr marL="342900" indent="-342900">
              <a:buAutoNum type="arabicPeriod"/>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rPr>
              <a:t>ΟΦΕΙΛΕΣ- ΥΠΟΧΡΕΩΣΕΙΣ</a:t>
            </a:r>
          </a:p>
          <a:p>
            <a:pPr marL="342900" indent="-342900">
              <a:buAutoNum type="arabicPeriod"/>
            </a:pPr>
            <a:endPar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endParaRPr>
          </a:p>
          <a:p>
            <a:pPr marL="342900" indent="-342900">
              <a:buAutoNum type="arabicPeriod"/>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rPr>
              <a:t>ΡΕΥΣΤΟΤΗΤΑ- ΤΡΑΠΕΖΙΚΟ ΣΥΣΤΗΜΑ</a:t>
            </a:r>
          </a:p>
          <a:p>
            <a:pPr marL="342900" indent="-342900">
              <a:buAutoNum type="arabicPeriod"/>
            </a:pPr>
            <a:endPar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endParaRPr>
          </a:p>
          <a:p>
            <a:pPr marL="342900" indent="-342900">
              <a:buAutoNum type="arabicPeriod"/>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Calibri"/>
              </a:rPr>
              <a:t>ΆΛΛΕΣ ΘΕΜΑΤΙΚΕΣ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calcmode="lin" valueType="num">
                                      <p:cBhvr additive="base">
                                        <p:cTn id="2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8" end="8"/>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 calcmode="lin" valueType="num">
                                      <p:cBhvr additive="base">
                                        <p:cTn id="2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476250"/>
            <a:ext cx="3673475" cy="576263"/>
            <a:chOff x="3198" y="255"/>
            <a:chExt cx="2314" cy="363"/>
          </a:xfrm>
        </p:grpSpPr>
        <p:sp>
          <p:nvSpPr>
            <p:cNvPr id="63495"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3496"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3492"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smtClean="0">
                <a:latin typeface="Calibri" pitchFamily="34" charset="0"/>
              </a:rPr>
              <a:t>Κατά την διάρκεια της κρίσης μειώσατε τις τιμές στα προϊόντα σας;</a:t>
            </a:r>
          </a:p>
        </p:txBody>
      </p:sp>
      <p:graphicFrame>
        <p:nvGraphicFramePr>
          <p:cNvPr id="63490" name="Object 3"/>
          <p:cNvGraphicFramePr>
            <a:graphicFrameLocks noChangeAspect="1"/>
          </p:cNvGraphicFramePr>
          <p:nvPr/>
        </p:nvGraphicFramePr>
        <p:xfrm>
          <a:off x="2411413" y="1412875"/>
          <a:ext cx="5102225" cy="2870200"/>
        </p:xfrm>
        <a:graphic>
          <a:graphicData uri="http://schemas.openxmlformats.org/presentationml/2006/ole">
            <p:oleObj spid="_x0000_s402434" name="Worksheet" r:id="rId4" imgW="4876800" imgH="2762220" progId="Excel.Sheet.8">
              <p:embed/>
            </p:oleObj>
          </a:graphicData>
        </a:graphic>
      </p:graphicFrame>
      <p:sp>
        <p:nvSpPr>
          <p:cNvPr id="8" name="7 - Θέση αριθμού διαφάνειας"/>
          <p:cNvSpPr>
            <a:spLocks noGrp="1"/>
          </p:cNvSpPr>
          <p:nvPr>
            <p:ph type="sldNum" sz="quarter" idx="12"/>
          </p:nvPr>
        </p:nvSpPr>
        <p:spPr/>
        <p:txBody>
          <a:bodyPr/>
          <a:lstStyle/>
          <a:p>
            <a:pPr>
              <a:defRPr/>
            </a:pPr>
            <a:fld id="{4153D7A6-FC6E-4E5C-BD38-2794DCE0F210}" type="slidenum">
              <a:rPr lang="el-GR" altLang="en-US"/>
              <a:pPr>
                <a:defRPr/>
              </a:pPr>
              <a:t>50</a:t>
            </a:fld>
            <a:endParaRPr lang="el-GR" altLang="en-US" dirty="0"/>
          </a:p>
        </p:txBody>
      </p:sp>
      <p:sp>
        <p:nvSpPr>
          <p:cNvPr id="63494" name="Text Box 9"/>
          <p:cNvSpPr txBox="1">
            <a:spLocks noChangeArrowheads="1"/>
          </p:cNvSpPr>
          <p:nvPr/>
        </p:nvSpPr>
        <p:spPr bwMode="auto">
          <a:xfrm>
            <a:off x="1547664" y="3933056"/>
            <a:ext cx="6696075" cy="2308324"/>
          </a:xfrm>
          <a:prstGeom prst="rect">
            <a:avLst/>
          </a:prstGeom>
          <a:noFill/>
          <a:ln w="9525">
            <a:noFill/>
            <a:miter lim="800000"/>
            <a:headEnd/>
            <a:tailEnd/>
          </a:ln>
        </p:spPr>
        <p:txBody>
          <a:bodyPr wrap="square">
            <a:spAutoFit/>
          </a:bodyPr>
          <a:lstStyle/>
          <a:p>
            <a:pPr algn="just">
              <a:spcBef>
                <a:spcPct val="50000"/>
              </a:spcBef>
            </a:pPr>
            <a:r>
              <a:rPr lang="el-GR" dirty="0"/>
              <a:t>Παρά τη σημαντική αύξηση στο κόστος λειτουργίας τους</a:t>
            </a:r>
            <a:r>
              <a:rPr lang="el-GR" dirty="0" smtClean="0"/>
              <a:t>, τις φορολογικές επιβαρύνσεις, περισσότερες </a:t>
            </a:r>
            <a:r>
              <a:rPr lang="el-GR" dirty="0"/>
              <a:t>από 8 στις 10 επιχειρήσεις </a:t>
            </a:r>
            <a:r>
              <a:rPr lang="el-GR" dirty="0" smtClean="0"/>
              <a:t>δηλώνουν ότι </a:t>
            </a:r>
            <a:r>
              <a:rPr lang="el-GR" dirty="0"/>
              <a:t>τα τελευταία 2,5 χρόνια προχώρησαν σε μείωση των </a:t>
            </a:r>
            <a:r>
              <a:rPr lang="el-GR" dirty="0" smtClean="0"/>
              <a:t>τιμών για να «κρατηθούν» στην αγορά. Μειώσεις όμως δεν υπήρξαν στις εισαγόμενες πρώτες ύλες, τα εισαγόμενα προϊόντα και ιδιαίτερα στα τυποποιημένα. Μάλλον αυξήσεις. Παράλληλα, υπήρξαν μεγάλες αυξήσεις στις ΔΕΚΟ, το ενεργειακό κόστος, το ΦΠΑ και ιδιαίτερα στο κόστος χρήματος.</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143500" y="428625"/>
            <a:ext cx="3673475" cy="576263"/>
            <a:chOff x="3198" y="255"/>
            <a:chExt cx="2314" cy="363"/>
          </a:xfrm>
        </p:grpSpPr>
        <p:sp>
          <p:nvSpPr>
            <p:cNvPr id="64519"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4520"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4516" name="Rectangle 8"/>
          <p:cNvSpPr>
            <a:spLocks noGrp="1" noChangeArrowheads="1"/>
          </p:cNvSpPr>
          <p:nvPr>
            <p:ph type="ctrTitle" idx="4294967295"/>
          </p:nvPr>
        </p:nvSpPr>
        <p:spPr>
          <a:xfrm>
            <a:off x="1187450" y="44450"/>
            <a:ext cx="7421563" cy="538163"/>
          </a:xfrm>
        </p:spPr>
        <p:txBody>
          <a:bodyPr/>
          <a:lstStyle/>
          <a:p>
            <a:pPr algn="ctr" eaLnBrk="1" hangingPunct="1"/>
            <a:r>
              <a:rPr lang="el-GR" sz="1500" b="1" smtClean="0">
                <a:latin typeface="Calibri" pitchFamily="34" charset="0"/>
              </a:rPr>
              <a:t>Ποιο είναι το μεγαλύτερο εμπόδιο για την μείωση των τιμών;</a:t>
            </a:r>
            <a:endParaRPr lang="el-GR" sz="1500" b="1" i="1" smtClean="0">
              <a:solidFill>
                <a:srgbClr val="C00000"/>
              </a:solidFill>
              <a:latin typeface="Calibri" pitchFamily="34" charset="0"/>
            </a:endParaRPr>
          </a:p>
        </p:txBody>
      </p:sp>
      <p:sp>
        <p:nvSpPr>
          <p:cNvPr id="8" name="7 - Θέση αριθμού διαφάνειας"/>
          <p:cNvSpPr>
            <a:spLocks noGrp="1"/>
          </p:cNvSpPr>
          <p:nvPr>
            <p:ph type="sldNum" sz="quarter" idx="12"/>
          </p:nvPr>
        </p:nvSpPr>
        <p:spPr/>
        <p:txBody>
          <a:bodyPr/>
          <a:lstStyle/>
          <a:p>
            <a:pPr>
              <a:defRPr/>
            </a:pPr>
            <a:fld id="{F64BA493-C191-445D-92F6-25EF4330E24D}" type="slidenum">
              <a:rPr lang="el-GR" altLang="en-US"/>
              <a:pPr>
                <a:defRPr/>
              </a:pPr>
              <a:t>51</a:t>
            </a:fld>
            <a:endParaRPr lang="el-GR" altLang="en-US" dirty="0"/>
          </a:p>
        </p:txBody>
      </p:sp>
      <p:graphicFrame>
        <p:nvGraphicFramePr>
          <p:cNvPr id="64514" name="Object 2"/>
          <p:cNvGraphicFramePr>
            <a:graphicFrameLocks noChangeAspect="1"/>
          </p:cNvGraphicFramePr>
          <p:nvPr/>
        </p:nvGraphicFramePr>
        <p:xfrm>
          <a:off x="1258888" y="476250"/>
          <a:ext cx="7296150" cy="5184775"/>
        </p:xfrm>
        <a:graphic>
          <a:graphicData uri="http://schemas.openxmlformats.org/presentationml/2006/ole">
            <p:oleObj spid="_x0000_s403458" name="Γράφημα" r:id="rId4" imgW="7838968" imgH="5886298" progId="MSGraph.Chart.8">
              <p:embed followColorScheme="full"/>
            </p:oleObj>
          </a:graphicData>
        </a:graphic>
      </p:graphicFrame>
      <p:sp>
        <p:nvSpPr>
          <p:cNvPr id="64518" name="9 - TextBox"/>
          <p:cNvSpPr txBox="1">
            <a:spLocks noChangeArrowheads="1"/>
          </p:cNvSpPr>
          <p:nvPr/>
        </p:nvSpPr>
        <p:spPr bwMode="auto">
          <a:xfrm>
            <a:off x="1187450" y="5157788"/>
            <a:ext cx="7272338" cy="1200150"/>
          </a:xfrm>
          <a:prstGeom prst="rect">
            <a:avLst/>
          </a:prstGeom>
          <a:noFill/>
          <a:ln w="9525">
            <a:noFill/>
            <a:miter lim="800000"/>
            <a:headEnd/>
            <a:tailEnd/>
          </a:ln>
        </p:spPr>
        <p:txBody>
          <a:bodyPr>
            <a:spAutoFit/>
          </a:bodyPr>
          <a:lstStyle/>
          <a:p>
            <a:pPr algn="just"/>
            <a:r>
              <a:rPr lang="el-GR"/>
              <a:t>Το μεγαλύτερο εμπόδιο για τη μη μείωση των τιμών είναι τα λειτουργικά κόστη και οι φόροι, το μεγαλύτερο μέρος από τα οποία συνιστούν την λεγόμενη «κρατική ακρίβεια». Το μισθολογικό κόστος θεωρείται εμπόδιο μόνο για το 5% των επιχειρήσεων.</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WordArt 14"/>
          <p:cNvSpPr>
            <a:spLocks noChangeArrowheads="1" noChangeShapeType="1" noTextEdit="1"/>
          </p:cNvSpPr>
          <p:nvPr/>
        </p:nvSpPr>
        <p:spPr bwMode="auto">
          <a:xfrm>
            <a:off x="2771775" y="2786063"/>
            <a:ext cx="4248150" cy="642937"/>
          </a:xfrm>
          <a:prstGeom prst="rect">
            <a:avLst/>
          </a:prstGeom>
        </p:spPr>
        <p:txBody>
          <a:bodyPr wrap="none" fromWordArt="1">
            <a:prstTxWarp prst="textPlain">
              <a:avLst>
                <a:gd name="adj" fmla="val 50000"/>
              </a:avLst>
            </a:prstTxWarp>
          </a:bodyPr>
          <a:lstStyle/>
          <a:p>
            <a:pPr algn="ctr"/>
            <a:r>
              <a:rPr lang="el-GR" b="1" i="1" kern="10">
                <a:ln w="15875">
                  <a:solidFill>
                    <a:srgbClr val="660033"/>
                  </a:solidFill>
                  <a:round/>
                  <a:headEnd/>
                  <a:tailEnd/>
                </a:ln>
                <a:solidFill>
                  <a:srgbClr val="CC0000"/>
                </a:solidFill>
                <a:effectLst>
                  <a:outerShdw dist="35921" dir="2700000" algn="ctr" rotWithShape="0">
                    <a:srgbClr val="C0C0C0"/>
                  </a:outerShdw>
                </a:effectLst>
                <a:latin typeface="Calibri"/>
              </a:rPr>
              <a:t>ΚΥΡΙΑΚΕΣ </a:t>
            </a:r>
          </a:p>
        </p:txBody>
      </p:sp>
      <p:grpSp>
        <p:nvGrpSpPr>
          <p:cNvPr id="2" name="Group 15"/>
          <p:cNvGrpSpPr>
            <a:grpSpLocks/>
          </p:cNvGrpSpPr>
          <p:nvPr/>
        </p:nvGrpSpPr>
        <p:grpSpPr bwMode="auto">
          <a:xfrm flipH="1" flipV="1">
            <a:off x="1333500" y="2133600"/>
            <a:ext cx="6407150" cy="1511300"/>
            <a:chOff x="3198" y="255"/>
            <a:chExt cx="2314" cy="363"/>
          </a:xfrm>
        </p:grpSpPr>
        <p:sp>
          <p:nvSpPr>
            <p:cNvPr id="131080"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31081"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3" name="Group 18"/>
          <p:cNvGrpSpPr>
            <a:grpSpLocks/>
          </p:cNvGrpSpPr>
          <p:nvPr/>
        </p:nvGrpSpPr>
        <p:grpSpPr bwMode="auto">
          <a:xfrm>
            <a:off x="3348038" y="3141663"/>
            <a:ext cx="4752975" cy="792162"/>
            <a:chOff x="3198" y="255"/>
            <a:chExt cx="2314" cy="363"/>
          </a:xfrm>
        </p:grpSpPr>
        <p:sp>
          <p:nvSpPr>
            <p:cNvPr id="131078"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31079"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38917" name="8 - Θέση αριθμού διαφάνειας"/>
          <p:cNvSpPr>
            <a:spLocks noGrp="1"/>
          </p:cNvSpPr>
          <p:nvPr>
            <p:ph type="sldNum" sz="quarter" idx="12"/>
          </p:nvPr>
        </p:nvSpPr>
        <p:spPr/>
        <p:txBody>
          <a:bodyPr/>
          <a:lstStyle/>
          <a:p>
            <a:pPr>
              <a:defRPr/>
            </a:pPr>
            <a:fld id="{652722FB-1633-451A-9FF8-865761C9C15D}" type="slidenum">
              <a:rPr lang="el-GR" altLang="en-US" smtClean="0"/>
              <a:pPr>
                <a:defRPr/>
              </a:pPr>
              <a:t>52</a:t>
            </a:fld>
            <a:endParaRPr lang="el-GR"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404813"/>
            <a:ext cx="3673475" cy="576262"/>
            <a:chOff x="3198" y="255"/>
            <a:chExt cx="2314" cy="363"/>
          </a:xfrm>
        </p:grpSpPr>
        <p:sp>
          <p:nvSpPr>
            <p:cNvPr id="1032"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1033"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1028" name="Rectangle 8"/>
          <p:cNvSpPr>
            <a:spLocks noGrp="1" noChangeArrowheads="1"/>
          </p:cNvSpPr>
          <p:nvPr>
            <p:ph type="ctrTitle" idx="4294967295"/>
          </p:nvPr>
        </p:nvSpPr>
        <p:spPr>
          <a:xfrm>
            <a:off x="1187450" y="44450"/>
            <a:ext cx="7421563" cy="538163"/>
          </a:xfrm>
        </p:spPr>
        <p:txBody>
          <a:bodyPr/>
          <a:lstStyle/>
          <a:p>
            <a:pPr algn="ctr" eaLnBrk="1" hangingPunct="1"/>
            <a:r>
              <a:rPr lang="el-GR" sz="1500" b="1" smtClean="0">
                <a:latin typeface="Calibri" pitchFamily="34" charset="0"/>
              </a:rPr>
              <a:t>Συμφωνείτε ή διαφωνείτε με την πρόθεση του Υπουργείου Ανάπτυξης </a:t>
            </a:r>
            <a:br>
              <a:rPr lang="el-GR" sz="1500" b="1" smtClean="0">
                <a:latin typeface="Calibri" pitchFamily="34" charset="0"/>
              </a:rPr>
            </a:br>
            <a:r>
              <a:rPr lang="el-GR" sz="1500" b="1" smtClean="0">
                <a:latin typeface="Calibri" pitchFamily="34" charset="0"/>
              </a:rPr>
              <a:t>να είναι ανοιχτά τα καταστήματα και τις  Κυριακές ;</a:t>
            </a:r>
            <a:br>
              <a:rPr lang="el-GR" sz="1500" b="1" smtClean="0">
                <a:latin typeface="Calibri" pitchFamily="34" charset="0"/>
              </a:rPr>
            </a:br>
            <a:r>
              <a:rPr lang="el-GR" sz="1500" b="1" u="sng" smtClean="0">
                <a:solidFill>
                  <a:srgbClr val="C00000"/>
                </a:solidFill>
                <a:latin typeface="Calibri" pitchFamily="34" charset="0"/>
              </a:rPr>
              <a:t>-ΒΑΣΗ: ΕΜΠΟΡΙΟ-</a:t>
            </a:r>
          </a:p>
        </p:txBody>
      </p:sp>
      <p:sp>
        <p:nvSpPr>
          <p:cNvPr id="10245" name="6 - Θέση αριθμού διαφάνειας"/>
          <p:cNvSpPr>
            <a:spLocks noGrp="1"/>
          </p:cNvSpPr>
          <p:nvPr>
            <p:ph type="sldNum" sz="quarter" idx="12"/>
          </p:nvPr>
        </p:nvSpPr>
        <p:spPr/>
        <p:txBody>
          <a:bodyPr/>
          <a:lstStyle/>
          <a:p>
            <a:pPr>
              <a:defRPr/>
            </a:pPr>
            <a:fld id="{1F59BCEC-37FF-4E05-9FD8-ED93088D5D56}" type="slidenum">
              <a:rPr lang="el-GR" altLang="en-US" smtClean="0"/>
              <a:pPr>
                <a:defRPr/>
              </a:pPr>
              <a:t>53</a:t>
            </a:fld>
            <a:endParaRPr lang="el-GR" altLang="en-US" smtClean="0"/>
          </a:p>
        </p:txBody>
      </p:sp>
      <p:graphicFrame>
        <p:nvGraphicFramePr>
          <p:cNvPr id="1026" name="Object 3"/>
          <p:cNvGraphicFramePr>
            <a:graphicFrameLocks noChangeAspect="1"/>
          </p:cNvGraphicFramePr>
          <p:nvPr/>
        </p:nvGraphicFramePr>
        <p:xfrm>
          <a:off x="1979712" y="1556792"/>
          <a:ext cx="5597525" cy="2663825"/>
        </p:xfrm>
        <a:graphic>
          <a:graphicData uri="http://schemas.openxmlformats.org/presentationml/2006/ole">
            <p:oleObj spid="_x0000_s399362" name="Worksheet" r:id="rId4" imgW="5486400" imgH="2600310" progId="Excel.Sheet.8">
              <p:embed/>
            </p:oleObj>
          </a:graphicData>
        </a:graphic>
      </p:graphicFrame>
      <p:sp>
        <p:nvSpPr>
          <p:cNvPr id="8" name="7 - TextBox"/>
          <p:cNvSpPr txBox="1"/>
          <p:nvPr/>
        </p:nvSpPr>
        <p:spPr>
          <a:xfrm>
            <a:off x="5580112" y="1268760"/>
            <a:ext cx="2808288" cy="273050"/>
          </a:xfrm>
          <a:prstGeom prst="roundRect">
            <a:avLst/>
          </a:prstGeom>
          <a:solidFill>
            <a:schemeClr val="accent3"/>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1000" b="1" dirty="0">
                <a:latin typeface="Tahoma" pitchFamily="34" charset="0"/>
                <a:cs typeface="Tahoma" pitchFamily="34" charset="0"/>
              </a:rPr>
              <a:t>Συμφωνώ &amp; Μάλλον συμφωνώ: </a:t>
            </a:r>
            <a:r>
              <a:rPr lang="en-US" sz="1000" b="1" dirty="0">
                <a:latin typeface="Tahoma" pitchFamily="34" charset="0"/>
                <a:cs typeface="Tahoma" pitchFamily="34" charset="0"/>
              </a:rPr>
              <a:t>16</a:t>
            </a:r>
            <a:r>
              <a:rPr lang="el-GR" sz="1000" b="1" dirty="0">
                <a:latin typeface="Tahoma" pitchFamily="34" charset="0"/>
                <a:cs typeface="Tahoma" pitchFamily="34" charset="0"/>
              </a:rPr>
              <a:t>,3%</a:t>
            </a:r>
          </a:p>
        </p:txBody>
      </p:sp>
      <p:sp>
        <p:nvSpPr>
          <p:cNvPr id="9" name="8 - TextBox"/>
          <p:cNvSpPr txBox="1"/>
          <p:nvPr/>
        </p:nvSpPr>
        <p:spPr>
          <a:xfrm>
            <a:off x="1547664" y="4077072"/>
            <a:ext cx="2808288" cy="273050"/>
          </a:xfrm>
          <a:prstGeom prst="round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1000" b="1" dirty="0">
                <a:latin typeface="Tahoma" pitchFamily="34" charset="0"/>
                <a:cs typeface="Tahoma" pitchFamily="34" charset="0"/>
              </a:rPr>
              <a:t>Διαφωνώ &amp; Μάλλον διαφωνώ: 81,5%</a:t>
            </a:r>
          </a:p>
        </p:txBody>
      </p:sp>
      <p:sp>
        <p:nvSpPr>
          <p:cNvPr id="10" name="9 - TextBox"/>
          <p:cNvSpPr txBox="1"/>
          <p:nvPr/>
        </p:nvSpPr>
        <p:spPr>
          <a:xfrm>
            <a:off x="1475656" y="4437113"/>
            <a:ext cx="6840760" cy="2031325"/>
          </a:xfrm>
          <a:prstGeom prst="rect">
            <a:avLst/>
          </a:prstGeom>
          <a:noFill/>
        </p:spPr>
        <p:txBody>
          <a:bodyPr wrap="square" rtlCol="0">
            <a:spAutoFit/>
          </a:bodyPr>
          <a:lstStyle/>
          <a:p>
            <a:pPr lvl="0" algn="just"/>
            <a:r>
              <a:rPr lang="el-GR" b="1" dirty="0"/>
              <a:t>Το 81,5% των επαγγελματιών που δραστηριοποιούνται στον κλάδο του εμπορίου διαφωνεί</a:t>
            </a:r>
            <a:r>
              <a:rPr lang="el-GR" dirty="0"/>
              <a:t> με το μέτρο της απελευθέρωσης λειτουργίας καταστημάτων τις Κυριακές. Οι οικογενειακές επιχειρήσεις και οι επιχειρήσεις με λίγους εργαζόμενους παρουσιάζουν ακόμη μεγαλύτερο ποσοστό διαφωνίας </a:t>
            </a:r>
            <a:r>
              <a:rPr lang="el-GR" b="1" dirty="0"/>
              <a:t>που αγγίζει το 90%</a:t>
            </a:r>
            <a:endParaRPr lang="el-GR" dirty="0"/>
          </a:p>
          <a:p>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404813"/>
            <a:ext cx="3673475" cy="576262"/>
            <a:chOff x="3198" y="255"/>
            <a:chExt cx="2314" cy="363"/>
          </a:xfrm>
        </p:grpSpPr>
        <p:sp>
          <p:nvSpPr>
            <p:cNvPr id="2054"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2055"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2052" name="Rectangle 8"/>
          <p:cNvSpPr>
            <a:spLocks noGrp="1" noChangeArrowheads="1"/>
          </p:cNvSpPr>
          <p:nvPr>
            <p:ph type="ctrTitle" idx="4294967295"/>
          </p:nvPr>
        </p:nvSpPr>
        <p:spPr>
          <a:xfrm>
            <a:off x="1187450" y="44450"/>
            <a:ext cx="7421563" cy="538163"/>
          </a:xfrm>
        </p:spPr>
        <p:txBody>
          <a:bodyPr/>
          <a:lstStyle/>
          <a:p>
            <a:pPr algn="ctr" eaLnBrk="1" hangingPunct="1"/>
            <a:r>
              <a:rPr lang="el-GR" sz="1500" b="1" smtClean="0">
                <a:latin typeface="Calibri" pitchFamily="34" charset="0"/>
              </a:rPr>
              <a:t>Ένα τέτοιο μέτρο θα συμβάλει στην ανάκαμψη της αγοράς ή όχι;</a:t>
            </a:r>
            <a:br>
              <a:rPr lang="el-GR" sz="1500" b="1" smtClean="0">
                <a:latin typeface="Calibri" pitchFamily="34" charset="0"/>
              </a:rPr>
            </a:br>
            <a:r>
              <a:rPr lang="el-GR" sz="1500" b="1" u="sng" smtClean="0">
                <a:solidFill>
                  <a:srgbClr val="C00000"/>
                </a:solidFill>
                <a:latin typeface="Calibri" pitchFamily="34" charset="0"/>
              </a:rPr>
              <a:t> -ΒΑΣΗ: ΕΜΠΟΡΙΟ-</a:t>
            </a:r>
            <a:endParaRPr lang="el-GR" sz="1500" b="1" smtClean="0">
              <a:latin typeface="Calibri" pitchFamily="34" charset="0"/>
            </a:endParaRPr>
          </a:p>
        </p:txBody>
      </p:sp>
      <p:sp>
        <p:nvSpPr>
          <p:cNvPr id="12293" name="6 - Θέση αριθμού διαφάνειας"/>
          <p:cNvSpPr>
            <a:spLocks noGrp="1"/>
          </p:cNvSpPr>
          <p:nvPr>
            <p:ph type="sldNum" sz="quarter" idx="12"/>
          </p:nvPr>
        </p:nvSpPr>
        <p:spPr/>
        <p:txBody>
          <a:bodyPr/>
          <a:lstStyle/>
          <a:p>
            <a:pPr>
              <a:defRPr/>
            </a:pPr>
            <a:fld id="{128BFF4D-6C47-4791-A257-4DF2F1A2A275}" type="slidenum">
              <a:rPr lang="el-GR" altLang="en-US" smtClean="0"/>
              <a:pPr>
                <a:defRPr/>
              </a:pPr>
              <a:t>54</a:t>
            </a:fld>
            <a:endParaRPr lang="el-GR" altLang="en-US" smtClean="0"/>
          </a:p>
        </p:txBody>
      </p:sp>
      <p:graphicFrame>
        <p:nvGraphicFramePr>
          <p:cNvPr id="2050" name="Object 3"/>
          <p:cNvGraphicFramePr>
            <a:graphicFrameLocks noChangeAspect="1"/>
          </p:cNvGraphicFramePr>
          <p:nvPr/>
        </p:nvGraphicFramePr>
        <p:xfrm>
          <a:off x="2195513" y="1939925"/>
          <a:ext cx="5599112" cy="2379663"/>
        </p:xfrm>
        <a:graphic>
          <a:graphicData uri="http://schemas.openxmlformats.org/presentationml/2006/ole">
            <p:oleObj spid="_x0000_s400386" name="Worksheet" r:id="rId4" imgW="5486400" imgH="2323958" progId="Excel.Sheet.8">
              <p:embed/>
            </p:oleObj>
          </a:graphicData>
        </a:graphic>
      </p:graphicFrame>
      <p:sp>
        <p:nvSpPr>
          <p:cNvPr id="8" name="7 - TextBox"/>
          <p:cNvSpPr txBox="1"/>
          <p:nvPr/>
        </p:nvSpPr>
        <p:spPr>
          <a:xfrm>
            <a:off x="1691680" y="4653136"/>
            <a:ext cx="6480720" cy="923330"/>
          </a:xfrm>
          <a:prstGeom prst="rect">
            <a:avLst/>
          </a:prstGeom>
          <a:noFill/>
        </p:spPr>
        <p:txBody>
          <a:bodyPr wrap="square" rtlCol="0">
            <a:spAutoFit/>
          </a:bodyPr>
          <a:lstStyle/>
          <a:p>
            <a:pPr lvl="0" algn="just"/>
            <a:r>
              <a:rPr lang="el-GR" b="1" dirty="0"/>
              <a:t>Το 84,9 % των εμπόρων εκτιμά ότι δεν θα υπάρξει θετική επίπτωση</a:t>
            </a:r>
            <a:r>
              <a:rPr lang="el-GR" dirty="0"/>
              <a:t> </a:t>
            </a:r>
            <a:r>
              <a:rPr lang="el-GR" b="1" dirty="0"/>
              <a:t>στην αγορά</a:t>
            </a:r>
            <a:r>
              <a:rPr lang="el-GR" dirty="0"/>
              <a:t> από την εισαγωγή του μέτρου της απελευθέρωσης λειτουργίας τις Κυριακές</a:t>
            </a:r>
            <a:r>
              <a:rPr lang="el-GR" dirty="0" smtClean="0"/>
              <a:t>.</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076825" y="404813"/>
            <a:ext cx="3673475" cy="576262"/>
            <a:chOff x="3198" y="255"/>
            <a:chExt cx="2314" cy="363"/>
          </a:xfrm>
        </p:grpSpPr>
        <p:sp>
          <p:nvSpPr>
            <p:cNvPr id="3078"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3079"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3076" name="Rectangle 8"/>
          <p:cNvSpPr>
            <a:spLocks noGrp="1" noChangeArrowheads="1"/>
          </p:cNvSpPr>
          <p:nvPr>
            <p:ph type="ctrTitle" idx="4294967295"/>
          </p:nvPr>
        </p:nvSpPr>
        <p:spPr>
          <a:xfrm>
            <a:off x="1187450" y="44450"/>
            <a:ext cx="7421563" cy="538163"/>
          </a:xfrm>
        </p:spPr>
        <p:txBody>
          <a:bodyPr/>
          <a:lstStyle/>
          <a:p>
            <a:pPr algn="ctr" eaLnBrk="1" hangingPunct="1"/>
            <a:r>
              <a:rPr lang="el-GR" sz="1500" b="1" smtClean="0">
                <a:latin typeface="Calibri" pitchFamily="34" charset="0"/>
              </a:rPr>
              <a:t>Θα συμβάλει στην αύξηση της απασχόλησης ή όχι;</a:t>
            </a:r>
            <a:br>
              <a:rPr lang="el-GR" sz="1500" b="1" smtClean="0">
                <a:latin typeface="Calibri" pitchFamily="34" charset="0"/>
              </a:rPr>
            </a:br>
            <a:r>
              <a:rPr lang="el-GR" sz="1500" b="1" u="sng" smtClean="0">
                <a:solidFill>
                  <a:srgbClr val="C00000"/>
                </a:solidFill>
                <a:latin typeface="Calibri" pitchFamily="34" charset="0"/>
              </a:rPr>
              <a:t> -ΒΑΣΗ: ΕΜΠΟΡΙΟ-</a:t>
            </a:r>
            <a:endParaRPr lang="el-GR" sz="1500" b="1" smtClean="0">
              <a:latin typeface="Calibri" pitchFamily="34" charset="0"/>
            </a:endParaRPr>
          </a:p>
        </p:txBody>
      </p:sp>
      <p:sp>
        <p:nvSpPr>
          <p:cNvPr id="12293" name="6 - Θέση αριθμού διαφάνειας"/>
          <p:cNvSpPr>
            <a:spLocks noGrp="1"/>
          </p:cNvSpPr>
          <p:nvPr>
            <p:ph type="sldNum" sz="quarter" idx="12"/>
          </p:nvPr>
        </p:nvSpPr>
        <p:spPr/>
        <p:txBody>
          <a:bodyPr/>
          <a:lstStyle/>
          <a:p>
            <a:pPr>
              <a:defRPr/>
            </a:pPr>
            <a:fld id="{093CAA4B-360C-45AF-A742-7A646980EFAF}" type="slidenum">
              <a:rPr lang="el-GR" altLang="en-US" smtClean="0"/>
              <a:pPr>
                <a:defRPr/>
              </a:pPr>
              <a:t>55</a:t>
            </a:fld>
            <a:endParaRPr lang="el-GR" altLang="en-US" smtClean="0"/>
          </a:p>
        </p:txBody>
      </p:sp>
      <p:graphicFrame>
        <p:nvGraphicFramePr>
          <p:cNvPr id="3074" name="Object 3"/>
          <p:cNvGraphicFramePr>
            <a:graphicFrameLocks noChangeAspect="1"/>
          </p:cNvGraphicFramePr>
          <p:nvPr/>
        </p:nvGraphicFramePr>
        <p:xfrm>
          <a:off x="2267744" y="1916832"/>
          <a:ext cx="5597525" cy="2595562"/>
        </p:xfrm>
        <a:graphic>
          <a:graphicData uri="http://schemas.openxmlformats.org/presentationml/2006/ole">
            <p:oleObj spid="_x0000_s401410" name="Worksheet" r:id="rId4" imgW="5486400" imgH="2533660" progId="Excel.Sheet.8">
              <p:embed/>
            </p:oleObj>
          </a:graphicData>
        </a:graphic>
      </p:graphicFrame>
      <p:sp>
        <p:nvSpPr>
          <p:cNvPr id="8" name="7 - TextBox"/>
          <p:cNvSpPr txBox="1"/>
          <p:nvPr/>
        </p:nvSpPr>
        <p:spPr>
          <a:xfrm>
            <a:off x="1691680" y="4725144"/>
            <a:ext cx="6624736" cy="923330"/>
          </a:xfrm>
          <a:prstGeom prst="rect">
            <a:avLst/>
          </a:prstGeom>
          <a:noFill/>
        </p:spPr>
        <p:txBody>
          <a:bodyPr wrap="square" rtlCol="0">
            <a:spAutoFit/>
          </a:bodyPr>
          <a:lstStyle/>
          <a:p>
            <a:pPr lvl="0" algn="just"/>
            <a:r>
              <a:rPr lang="el-GR" b="1" dirty="0"/>
              <a:t>Το 85,1% των επαγγελματιών δεν περιμένει θετική επίπτωση στην απασχόληση της</a:t>
            </a:r>
            <a:r>
              <a:rPr lang="el-GR" dirty="0"/>
              <a:t> επιχείρησης του από το άνοιγμα των καταστημάτων τις Κυριακές.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WordArt 14"/>
          <p:cNvSpPr>
            <a:spLocks noChangeArrowheads="1" noChangeShapeType="1" noTextEdit="1"/>
          </p:cNvSpPr>
          <p:nvPr/>
        </p:nvSpPr>
        <p:spPr bwMode="auto">
          <a:xfrm>
            <a:off x="1714500" y="2643188"/>
            <a:ext cx="6072188" cy="1000125"/>
          </a:xfrm>
          <a:prstGeom prst="rect">
            <a:avLst/>
          </a:prstGeom>
        </p:spPr>
        <p:txBody>
          <a:bodyPr wrap="none" fromWordArt="1">
            <a:prstTxWarp prst="textPlain">
              <a:avLst>
                <a:gd name="adj" fmla="val 50000"/>
              </a:avLst>
            </a:prstTxWarp>
          </a:bodyPr>
          <a:lstStyle/>
          <a:p>
            <a:pPr algn="ct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ΓΕΝΙΚΗ ΑΞΙΟΛΟΓΗΣΗ ΠΟΡΕΙΑΣ ΕΠΙΧΕΙΡΗΣΕΩΝ</a:t>
            </a:r>
          </a:p>
          <a:p>
            <a:pPr algn="ct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Calibri"/>
              </a:rPr>
              <a:t>(ΑΠΟΤΙΜΗΣΗ / ΠΡΟΒΛΕΨΗ)</a:t>
            </a:r>
          </a:p>
        </p:txBody>
      </p:sp>
      <p:grpSp>
        <p:nvGrpSpPr>
          <p:cNvPr id="88067" name="Group 15"/>
          <p:cNvGrpSpPr>
            <a:grpSpLocks/>
          </p:cNvGrpSpPr>
          <p:nvPr/>
        </p:nvGrpSpPr>
        <p:grpSpPr bwMode="auto">
          <a:xfrm flipH="1" flipV="1">
            <a:off x="1333500" y="2133600"/>
            <a:ext cx="6407150" cy="1511300"/>
            <a:chOff x="3198" y="255"/>
            <a:chExt cx="2314" cy="363"/>
          </a:xfrm>
        </p:grpSpPr>
        <p:sp>
          <p:nvSpPr>
            <p:cNvPr id="88072" name="Line 1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8073" name="Line 1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grpSp>
        <p:nvGrpSpPr>
          <p:cNvPr id="88068" name="Group 18"/>
          <p:cNvGrpSpPr>
            <a:grpSpLocks/>
          </p:cNvGrpSpPr>
          <p:nvPr/>
        </p:nvGrpSpPr>
        <p:grpSpPr bwMode="auto">
          <a:xfrm>
            <a:off x="3348038" y="3141663"/>
            <a:ext cx="4752975" cy="792162"/>
            <a:chOff x="3198" y="255"/>
            <a:chExt cx="2314" cy="363"/>
          </a:xfrm>
        </p:grpSpPr>
        <p:sp>
          <p:nvSpPr>
            <p:cNvPr id="88070" name="Line 19"/>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88071" name="Line 20"/>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9" name="8 - Θέση αριθμού διαφάνειας"/>
          <p:cNvSpPr>
            <a:spLocks noGrp="1"/>
          </p:cNvSpPr>
          <p:nvPr>
            <p:ph type="sldNum" sz="quarter" idx="12"/>
          </p:nvPr>
        </p:nvSpPr>
        <p:spPr/>
        <p:txBody>
          <a:bodyPr/>
          <a:lstStyle/>
          <a:p>
            <a:pPr>
              <a:defRPr/>
            </a:pPr>
            <a:fld id="{1785D6C6-7BF6-4EE6-9213-6F64CA7E3237}" type="slidenum">
              <a:rPr lang="el-GR" altLang="en-US"/>
              <a:pPr>
                <a:defRPr/>
              </a:pPr>
              <a:t>6</a:t>
            </a:fld>
            <a:endParaRPr lang="el-G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5"/>
          <p:cNvGrpSpPr>
            <a:grpSpLocks/>
          </p:cNvGrpSpPr>
          <p:nvPr/>
        </p:nvGrpSpPr>
        <p:grpSpPr bwMode="auto">
          <a:xfrm>
            <a:off x="5076825" y="476250"/>
            <a:ext cx="3673475" cy="576263"/>
            <a:chOff x="3198" y="255"/>
            <a:chExt cx="2314" cy="363"/>
          </a:xfrm>
        </p:grpSpPr>
        <p:sp>
          <p:nvSpPr>
            <p:cNvPr id="2055"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2056"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2052" name="Rectangle 8"/>
          <p:cNvSpPr>
            <a:spLocks noGrp="1" noChangeArrowheads="1"/>
          </p:cNvSpPr>
          <p:nvPr>
            <p:ph type="ctrTitle" idx="4294967295"/>
          </p:nvPr>
        </p:nvSpPr>
        <p:spPr>
          <a:xfrm>
            <a:off x="1143000" y="285750"/>
            <a:ext cx="7421563" cy="681038"/>
          </a:xfrm>
        </p:spPr>
        <p:txBody>
          <a:bodyPr/>
          <a:lstStyle/>
          <a:p>
            <a:pPr algn="ctr" eaLnBrk="1" hangingPunct="1"/>
            <a:r>
              <a:rPr lang="el-GR" sz="1500" b="1" dirty="0" smtClean="0">
                <a:latin typeface="Calibri" pitchFamily="34" charset="0"/>
              </a:rPr>
              <a:t>Θεωρείτε ότι η κατάσταση της επιχείρησής σας κατά το τελευταίο εξάμηνο</a:t>
            </a:r>
            <a:r>
              <a:rPr lang="en-US" sz="1500" b="1" dirty="0" smtClean="0">
                <a:latin typeface="Calibri" pitchFamily="34" charset="0"/>
              </a:rPr>
              <a:t> (</a:t>
            </a:r>
            <a:r>
              <a:rPr lang="en-US" sz="1500" b="1" dirty="0" smtClean="0">
                <a:latin typeface="Calibri" pitchFamily="34" charset="0"/>
              </a:rPr>
              <a:t>2o </a:t>
            </a:r>
            <a:r>
              <a:rPr lang="el-GR" sz="1500" b="1" dirty="0" smtClean="0">
                <a:latin typeface="Calibri" pitchFamily="34" charset="0"/>
              </a:rPr>
              <a:t>του </a:t>
            </a:r>
            <a:r>
              <a:rPr lang="en-US" sz="1500" b="1" dirty="0" smtClean="0">
                <a:latin typeface="Calibri" pitchFamily="34" charset="0"/>
              </a:rPr>
              <a:t>2012)</a:t>
            </a:r>
            <a:r>
              <a:rPr lang="el-GR" sz="1500" b="1" dirty="0" smtClean="0">
                <a:latin typeface="Calibri" pitchFamily="34" charset="0"/>
              </a:rPr>
              <a:t>:</a:t>
            </a:r>
          </a:p>
        </p:txBody>
      </p:sp>
      <p:graphicFrame>
        <p:nvGraphicFramePr>
          <p:cNvPr id="2050" name="Object 3"/>
          <p:cNvGraphicFramePr>
            <a:graphicFrameLocks noChangeAspect="1"/>
          </p:cNvGraphicFramePr>
          <p:nvPr/>
        </p:nvGraphicFramePr>
        <p:xfrm>
          <a:off x="1857375" y="1857375"/>
          <a:ext cx="6356350" cy="2871788"/>
        </p:xfrm>
        <a:graphic>
          <a:graphicData uri="http://schemas.openxmlformats.org/presentationml/2006/ole">
            <p:oleObj spid="_x0000_s2053" name="Worksheet" r:id="rId4" imgW="6076818" imgH="2762220"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12422187-84D5-4DBA-8A7E-497B083AD6B8}" type="slidenum">
              <a:rPr lang="el-GR" altLang="en-US"/>
              <a:pPr>
                <a:defRPr/>
              </a:pPr>
              <a:t>7</a:t>
            </a:fld>
            <a:endParaRPr lang="el-GR" altLang="en-US" dirty="0"/>
          </a:p>
        </p:txBody>
      </p:sp>
      <p:sp>
        <p:nvSpPr>
          <p:cNvPr id="2054" name="7 - TextBox"/>
          <p:cNvSpPr txBox="1">
            <a:spLocks noChangeArrowheads="1"/>
          </p:cNvSpPr>
          <p:nvPr/>
        </p:nvSpPr>
        <p:spPr bwMode="auto">
          <a:xfrm>
            <a:off x="1835150" y="5300663"/>
            <a:ext cx="6265863" cy="646112"/>
          </a:xfrm>
          <a:prstGeom prst="rect">
            <a:avLst/>
          </a:prstGeom>
          <a:noFill/>
          <a:ln w="9525">
            <a:noFill/>
            <a:miter lim="800000"/>
            <a:headEnd/>
            <a:tailEnd/>
          </a:ln>
        </p:spPr>
        <p:txBody>
          <a:bodyPr>
            <a:spAutoFit/>
          </a:bodyPr>
          <a:lstStyle/>
          <a:p>
            <a:r>
              <a:rPr lang="el-GR" dirty="0"/>
              <a:t>Το 82% των </a:t>
            </a:r>
            <a:r>
              <a:rPr lang="el-GR" dirty="0" smtClean="0"/>
              <a:t>ερωτηθέντων δηλώνει </a:t>
            </a:r>
            <a:r>
              <a:rPr lang="el-GR" dirty="0"/>
              <a:t>ότι η κατάσταση της επιχείρησης έχει επιδεινωθεί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5"/>
          <p:cNvGrpSpPr>
            <a:grpSpLocks/>
          </p:cNvGrpSpPr>
          <p:nvPr/>
        </p:nvGrpSpPr>
        <p:grpSpPr bwMode="auto">
          <a:xfrm>
            <a:off x="5076825" y="476250"/>
            <a:ext cx="3673475" cy="576263"/>
            <a:chOff x="3198" y="255"/>
            <a:chExt cx="2314" cy="363"/>
          </a:xfrm>
        </p:grpSpPr>
        <p:sp>
          <p:nvSpPr>
            <p:cNvPr id="4102"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4103"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4100" name="Rectangle 8"/>
          <p:cNvSpPr>
            <a:spLocks noGrp="1" noChangeArrowheads="1"/>
          </p:cNvSpPr>
          <p:nvPr>
            <p:ph type="ctrTitle" idx="4294967295"/>
          </p:nvPr>
        </p:nvSpPr>
        <p:spPr>
          <a:xfrm>
            <a:off x="1143000" y="285750"/>
            <a:ext cx="7421563" cy="428625"/>
          </a:xfrm>
        </p:spPr>
        <p:txBody>
          <a:bodyPr/>
          <a:lstStyle/>
          <a:p>
            <a:pPr algn="ctr" eaLnBrk="1" hangingPunct="1"/>
            <a:r>
              <a:rPr lang="el-GR" sz="1500" b="1" smtClean="0">
                <a:latin typeface="Calibri" pitchFamily="34" charset="0"/>
              </a:rPr>
              <a:t>ΠΡΟΣΔΟΚΙΕΣ ΚΑΙ ΠΡΑΓΜΑΤΙΚΟΤΗΤΑ ΓΙΑ ΤΟ 2</a:t>
            </a:r>
            <a:r>
              <a:rPr lang="el-GR" sz="1500" b="1" baseline="30000" smtClean="0">
                <a:latin typeface="Calibri" pitchFamily="34" charset="0"/>
              </a:rPr>
              <a:t>ο</a:t>
            </a:r>
            <a:r>
              <a:rPr lang="el-GR" sz="1500" b="1" smtClean="0">
                <a:latin typeface="Calibri" pitchFamily="34" charset="0"/>
              </a:rPr>
              <a:t> ΕΞΑΜΗΝΟ ΤΟΥ 201</a:t>
            </a:r>
            <a:r>
              <a:rPr lang="en-US" sz="1500" b="1" smtClean="0">
                <a:latin typeface="Calibri" pitchFamily="34" charset="0"/>
              </a:rPr>
              <a:t>2</a:t>
            </a:r>
            <a:r>
              <a:rPr lang="el-GR" sz="1500" b="1" smtClean="0">
                <a:latin typeface="Calibri" pitchFamily="34" charset="0"/>
              </a:rPr>
              <a:t/>
            </a:r>
            <a:br>
              <a:rPr lang="el-GR" sz="1500" b="1" smtClean="0">
                <a:latin typeface="Calibri" pitchFamily="34" charset="0"/>
              </a:rPr>
            </a:br>
            <a:r>
              <a:rPr lang="el-GR" sz="1500" b="1" smtClean="0">
                <a:solidFill>
                  <a:srgbClr val="C00000"/>
                </a:solidFill>
                <a:latin typeface="Calibri" pitchFamily="34" charset="0"/>
              </a:rPr>
              <a:t>ΣΥΓΚΡΙΣΗ ΣΤΟΙΧΕΙΩΝ ΙΟΥΛΙΟΥ 201</a:t>
            </a:r>
            <a:r>
              <a:rPr lang="en-US" sz="1500" b="1" smtClean="0">
                <a:solidFill>
                  <a:srgbClr val="C00000"/>
                </a:solidFill>
                <a:latin typeface="Calibri" pitchFamily="34" charset="0"/>
              </a:rPr>
              <a:t>2</a:t>
            </a:r>
            <a:r>
              <a:rPr lang="el-GR" sz="1500" b="1" smtClean="0">
                <a:solidFill>
                  <a:srgbClr val="C00000"/>
                </a:solidFill>
                <a:latin typeface="Calibri" pitchFamily="34" charset="0"/>
              </a:rPr>
              <a:t> - ΙΑΝΟΥΑΡΙΟΥ 2013</a:t>
            </a:r>
          </a:p>
        </p:txBody>
      </p:sp>
      <p:graphicFrame>
        <p:nvGraphicFramePr>
          <p:cNvPr id="4098" name="Object 3"/>
          <p:cNvGraphicFramePr>
            <a:graphicFrameLocks noChangeAspect="1"/>
          </p:cNvGraphicFramePr>
          <p:nvPr/>
        </p:nvGraphicFramePr>
        <p:xfrm>
          <a:off x="1522413" y="1330325"/>
          <a:ext cx="7232650" cy="4308475"/>
        </p:xfrm>
        <a:graphic>
          <a:graphicData uri="http://schemas.openxmlformats.org/presentationml/2006/ole">
            <p:oleObj spid="_x0000_s4101" name="Worksheet" r:id="rId4" imgW="6915206" imgH="4143263"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A4969D36-8BE7-4C0C-BE11-D6C5C5E64C94}" type="slidenum">
              <a:rPr lang="el-GR" altLang="en-US"/>
              <a:pPr>
                <a:defRPr/>
              </a:pPr>
              <a:t>8</a:t>
            </a:fld>
            <a:endParaRPr lang="el-GR" altLang="en-US" dirty="0"/>
          </a:p>
        </p:txBody>
      </p:sp>
      <p:sp>
        <p:nvSpPr>
          <p:cNvPr id="8" name="7 - TextBox"/>
          <p:cNvSpPr txBox="1"/>
          <p:nvPr/>
        </p:nvSpPr>
        <p:spPr>
          <a:xfrm>
            <a:off x="1691680" y="5301208"/>
            <a:ext cx="6552728" cy="923330"/>
          </a:xfrm>
          <a:prstGeom prst="rect">
            <a:avLst/>
          </a:prstGeom>
          <a:noFill/>
        </p:spPr>
        <p:txBody>
          <a:bodyPr wrap="square" rtlCol="0">
            <a:spAutoFit/>
          </a:bodyPr>
          <a:lstStyle/>
          <a:p>
            <a:pPr algn="just"/>
            <a:r>
              <a:rPr lang="en-US" dirty="0" smtClean="0"/>
              <a:t>H </a:t>
            </a:r>
            <a:r>
              <a:rPr lang="el-GR" dirty="0" smtClean="0"/>
              <a:t>πραγματικότητα</a:t>
            </a:r>
            <a:r>
              <a:rPr lang="en-US" dirty="0" smtClean="0"/>
              <a:t> </a:t>
            </a:r>
            <a:r>
              <a:rPr lang="el-GR" dirty="0" smtClean="0"/>
              <a:t>του β’  εξαμήνου πολύ χειρότερη από τις προβλέψεις που έγιναν στην αντίστοιχη έρευνα  του Ιανουαρίου 2012</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5"/>
          <p:cNvGrpSpPr>
            <a:grpSpLocks/>
          </p:cNvGrpSpPr>
          <p:nvPr/>
        </p:nvGrpSpPr>
        <p:grpSpPr bwMode="auto">
          <a:xfrm>
            <a:off x="5076825" y="476250"/>
            <a:ext cx="3673475" cy="576263"/>
            <a:chOff x="3198" y="255"/>
            <a:chExt cx="2314" cy="363"/>
          </a:xfrm>
        </p:grpSpPr>
        <p:sp>
          <p:nvSpPr>
            <p:cNvPr id="6151" name="Line 6"/>
            <p:cNvSpPr>
              <a:spLocks noChangeShapeType="1"/>
            </p:cNvSpPr>
            <p:nvPr/>
          </p:nvSpPr>
          <p:spPr bwMode="auto">
            <a:xfrm>
              <a:off x="3198" y="527"/>
              <a:ext cx="2314" cy="0"/>
            </a:xfrm>
            <a:prstGeom prst="line">
              <a:avLst/>
            </a:prstGeom>
            <a:noFill/>
            <a:ln w="25400">
              <a:solidFill>
                <a:srgbClr val="CC0000"/>
              </a:solidFill>
              <a:round/>
              <a:headEnd/>
              <a:tailEnd/>
            </a:ln>
          </p:spPr>
          <p:txBody>
            <a:bodyPr/>
            <a:lstStyle/>
            <a:p>
              <a:endParaRPr lang="el-GR"/>
            </a:p>
          </p:txBody>
        </p:sp>
        <p:sp>
          <p:nvSpPr>
            <p:cNvPr id="6152" name="Line 7"/>
            <p:cNvSpPr>
              <a:spLocks noChangeShapeType="1"/>
            </p:cNvSpPr>
            <p:nvPr/>
          </p:nvSpPr>
          <p:spPr bwMode="auto">
            <a:xfrm>
              <a:off x="5420" y="255"/>
              <a:ext cx="0" cy="363"/>
            </a:xfrm>
            <a:prstGeom prst="line">
              <a:avLst/>
            </a:prstGeom>
            <a:noFill/>
            <a:ln w="25400">
              <a:solidFill>
                <a:srgbClr val="CC0000"/>
              </a:solidFill>
              <a:round/>
              <a:headEnd/>
              <a:tailEnd/>
            </a:ln>
          </p:spPr>
          <p:txBody>
            <a:bodyPr/>
            <a:lstStyle/>
            <a:p>
              <a:endParaRPr lang="el-GR"/>
            </a:p>
          </p:txBody>
        </p:sp>
      </p:grpSp>
      <p:sp>
        <p:nvSpPr>
          <p:cNvPr id="6148" name="Rectangle 8"/>
          <p:cNvSpPr>
            <a:spLocks noGrp="1" noChangeArrowheads="1"/>
          </p:cNvSpPr>
          <p:nvPr>
            <p:ph type="ctrTitle" idx="4294967295"/>
          </p:nvPr>
        </p:nvSpPr>
        <p:spPr>
          <a:xfrm>
            <a:off x="1143000" y="285750"/>
            <a:ext cx="7421563" cy="681038"/>
          </a:xfrm>
        </p:spPr>
        <p:txBody>
          <a:bodyPr/>
          <a:lstStyle/>
          <a:p>
            <a:pPr algn="ctr" eaLnBrk="1" hangingPunct="1"/>
            <a:r>
              <a:rPr lang="el-GR" sz="1500" b="1" smtClean="0">
                <a:latin typeface="Calibri" pitchFamily="34" charset="0"/>
              </a:rPr>
              <a:t>Προβλέπετε ότι η κατάσταση της επιχείρησής σας το επόμενο εξάμηνο:</a:t>
            </a:r>
          </a:p>
        </p:txBody>
      </p:sp>
      <p:graphicFrame>
        <p:nvGraphicFramePr>
          <p:cNvPr id="6146" name="Object 3"/>
          <p:cNvGraphicFramePr>
            <a:graphicFrameLocks noChangeAspect="1"/>
          </p:cNvGraphicFramePr>
          <p:nvPr/>
        </p:nvGraphicFramePr>
        <p:xfrm>
          <a:off x="1857375" y="1857375"/>
          <a:ext cx="6365875" cy="2700338"/>
        </p:xfrm>
        <a:graphic>
          <a:graphicData uri="http://schemas.openxmlformats.org/presentationml/2006/ole">
            <p:oleObj spid="_x0000_s6149" name="Worksheet" r:id="rId4" imgW="6086572" imgH="2600310" progId="Excel.Sheet.8">
              <p:embed/>
            </p:oleObj>
          </a:graphicData>
        </a:graphic>
      </p:graphicFrame>
      <p:sp>
        <p:nvSpPr>
          <p:cNvPr id="7" name="6 - Θέση αριθμού διαφάνειας"/>
          <p:cNvSpPr>
            <a:spLocks noGrp="1"/>
          </p:cNvSpPr>
          <p:nvPr>
            <p:ph type="sldNum" sz="quarter" idx="12"/>
          </p:nvPr>
        </p:nvSpPr>
        <p:spPr/>
        <p:txBody>
          <a:bodyPr/>
          <a:lstStyle/>
          <a:p>
            <a:pPr>
              <a:defRPr/>
            </a:pPr>
            <a:fld id="{71A1332F-30DE-4B96-BC11-BF1255270B7B}" type="slidenum">
              <a:rPr lang="el-GR" altLang="en-US"/>
              <a:pPr>
                <a:defRPr/>
              </a:pPr>
              <a:t>9</a:t>
            </a:fld>
            <a:endParaRPr lang="el-GR" altLang="en-US" dirty="0"/>
          </a:p>
        </p:txBody>
      </p:sp>
      <p:sp>
        <p:nvSpPr>
          <p:cNvPr id="6150" name="8 - TextBox"/>
          <p:cNvSpPr txBox="1">
            <a:spLocks noChangeArrowheads="1"/>
          </p:cNvSpPr>
          <p:nvPr/>
        </p:nvSpPr>
        <p:spPr bwMode="auto">
          <a:xfrm>
            <a:off x="1547665" y="4941888"/>
            <a:ext cx="6624786" cy="922337"/>
          </a:xfrm>
          <a:prstGeom prst="rect">
            <a:avLst/>
          </a:prstGeom>
          <a:noFill/>
          <a:ln w="9525">
            <a:noFill/>
            <a:miter lim="800000"/>
            <a:headEnd/>
            <a:tailEnd/>
          </a:ln>
        </p:spPr>
        <p:txBody>
          <a:bodyPr wrap="square">
            <a:spAutoFit/>
          </a:bodyPr>
          <a:lstStyle/>
          <a:p>
            <a:pPr algn="just"/>
            <a:r>
              <a:rPr lang="el-GR" dirty="0"/>
              <a:t>Το οικονομικό κλίμα και οι προσδοκίες των επιχειρήσεων παραμένουν αρνητικές (62,9%), με μειούμενη όμως τάση σε σχέση με τα προηγούμενα δύο εξάμηνα.</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Ρίγε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Ρίγες">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26048</TotalTime>
  <Words>2209</Words>
  <Application>Microsoft Office PowerPoint</Application>
  <PresentationFormat>Προβολή στην οθόνη (4:3)</PresentationFormat>
  <Paragraphs>369</Paragraphs>
  <Slides>55</Slides>
  <Notes>54</Notes>
  <HiddenSlides>5</HiddenSlides>
  <MMClips>0</MMClips>
  <ScaleCrop>false</ScaleCrop>
  <HeadingPairs>
    <vt:vector size="6" baseType="variant">
      <vt:variant>
        <vt:lpstr>Θέμα</vt:lpstr>
      </vt:variant>
      <vt:variant>
        <vt:i4>2</vt:i4>
      </vt:variant>
      <vt:variant>
        <vt:lpstr>Ενσωματωμένοι διακομιστές OLE</vt:lpstr>
      </vt:variant>
      <vt:variant>
        <vt:i4>3</vt:i4>
      </vt:variant>
      <vt:variant>
        <vt:lpstr>Τίτλοι διαφανειών</vt:lpstr>
      </vt:variant>
      <vt:variant>
        <vt:i4>55</vt:i4>
      </vt:variant>
    </vt:vector>
  </HeadingPairs>
  <TitlesOfParts>
    <vt:vector size="60" baseType="lpstr">
      <vt:lpstr>Ρίγες</vt:lpstr>
      <vt:lpstr>Άποψη</vt:lpstr>
      <vt:lpstr>Document</vt:lpstr>
      <vt:lpstr>Worksheet</vt:lpstr>
      <vt:lpstr>Γράφημα</vt:lpstr>
      <vt:lpstr>Διαφάνεια 1</vt:lpstr>
      <vt:lpstr>ΤΑΥΤΟΤΗΤΑ ΤΗΣ ΕΡΕΥΝΑΣ</vt:lpstr>
      <vt:lpstr>ΣΥΝΘΕΣΗ ΔΕΙΓΜΑΤΟΣ</vt:lpstr>
      <vt:lpstr>Διαφάνεια 4</vt:lpstr>
      <vt:lpstr>ΣΥΝΟΠΤΙΚΗ ΑΠΕΙΚΟΝΙΣΗ</vt:lpstr>
      <vt:lpstr>Διαφάνεια 6</vt:lpstr>
      <vt:lpstr>Θεωρείτε ότι η κατάσταση της επιχείρησής σας κατά το τελευταίο εξάμηνο (2o του 2012):</vt:lpstr>
      <vt:lpstr>ΠΡΟΣΔΟΚΙΕΣ ΚΑΙ ΠΡΑΓΜΑΤΙΚΟΤΗΤΑ ΓΙΑ ΤΟ 2ο ΕΞΑΜΗΝΟ ΤΟΥ 2012 ΣΥΓΚΡΙΣΗ ΣΤΟΙΧΕΙΩΝ ΙΟΥΛΙΟΥ 2012 - ΙΑΝΟΥΑΡΙΟΥ 2013</vt:lpstr>
      <vt:lpstr>Προβλέπετε ότι η κατάσταση της επιχείρησής σας το επόμενο εξάμηνο:</vt:lpstr>
      <vt:lpstr>Διαφάνεια 10</vt:lpstr>
      <vt:lpstr>ΚΥΚΛΟΣ ΕΡΓΑΣΙΩΝ   Θα ήθελα να μου πείτε εάν το δεύτερο εξάμηνο του 2012,  αυξήθηκε, μειώθηκε ή παρέμεινε αμετάβλητος: </vt:lpstr>
      <vt:lpstr>ΚΥΚΛΟΣ ΕΡΓΑΣΙΩΝ  -Ανά κατηγορία -</vt:lpstr>
      <vt:lpstr>Συνολικά, πόσο τοις εκατό διαφορά περίπου παρατηρείτε στον τζίρο  που κάνατε το 2012 σε σχέση με τον τζίρο του 2011;</vt:lpstr>
      <vt:lpstr>Ο ισολογισμός της εταιρίας σας έκλεισε το 2012 :</vt:lpstr>
      <vt:lpstr>ΕΠΕΝΔΥΤΙΚΗ ΔΡΑΣΤΗΡΙΟΤΗΤΑ  Η επενδυτική δραστηριότητα της επιχείρησής σας κατά το2Ο εξάμηνο του 2012: </vt:lpstr>
      <vt:lpstr>ΑΠΑΣΧΟΛΗΣΗ   Το προσωπικό της επιχείρησής σας τους τελευταίους 6 μήνες αυξήθηκε, μειώθηκε  ή παρέμεινε σταθερό;</vt:lpstr>
      <vt:lpstr>ΣΧΟΛΙΑ ΓΙΑ ΤΗΝ ΑΠΑΣΧΟΛΗΣΗ</vt:lpstr>
      <vt:lpstr>ΑΠΟΤΙΜΗΣΗ ΤΕΛΕΥΤΑΙΟΥ ΕΞΑΜΗΝΟΥ ΣΥΓΚΕΝΤΡΩΤΙΚΟ ΓΡΑΦΗΜΑ</vt:lpstr>
      <vt:lpstr>Διαφάνεια 19</vt:lpstr>
      <vt:lpstr>Με τις υπάρχουσες σήμερα συνθήκες και με τις προοπτικές της κρίσης όπως διαμορφώνονται, θεωρείτε πιθανό ή όχι το ενδεχόμενο η επιχείρησή σας να έχει σοβαρό πρόβλημα λειτουργίας το επόμενο διάστημα σε βαθμό που θα κινδυνεύει να κλείσει;</vt:lpstr>
      <vt:lpstr>ΦΟΒΟΣ ΓΙΑ ΕΝΔΕΧΟΜΕΝΟ ΚΛΕΙΣΙΜΟ ΤΗΣ ΕΠΙΧΕΙΡΗΣΗΣ ΣΥΓΚΡΙΤΙΚΟ ΓΡΑΦΗΜΑ  ΙΑΝΟΥΑΡΙΟΣ 2013 - ΜΑΪΟΣ 2009</vt:lpstr>
      <vt:lpstr>Χρονικά πού τοποθετείτε αυτό το ενδεχόμενο; -Βάση: Όσοι θεωρούν πιθανό το ενδεχόμενο η επιχείρησή τους να έχει σοβαρό πρόβλημα λειτουργίας το επόμενο διάστημα σε βαθμό που θα κινδυνεύει να κλείσει -</vt:lpstr>
      <vt:lpstr>Διαφάνεια 23</vt:lpstr>
      <vt:lpstr>ΕΠΕΝΔΥΤΙΚΗ ΔΡΑΣΤΗΡΙΟΤΗΤΑ  Προβλέπετε ότι η επενδυτική δραστηριότητα της επιχείρησής σας το επόμενο εξάμηνο: </vt:lpstr>
      <vt:lpstr>ΑΠΑΣΧΟΛΗΣΗ Τους επόμενους 6 μήνες θεωρείτε πιο πιθανό το προσωπικό της επιχείρησής σας να αυξηθεί, να μειωθεί ή να παραμείνει το ίδιο; - Αναγωγή σε όσους απασχολούν προσωπικό -</vt:lpstr>
      <vt:lpstr>ΠΡΟΒΛΕΨΗ ΕΠΟΜΕΝΟΥ ΕΞΑΜΗΝΟΥ ΣΥΓΚΕΝΤΡΩΤΙΚΟ ΓΡΑΦΗΜΑ</vt:lpstr>
      <vt:lpstr>Διαφάνεια 27</vt:lpstr>
      <vt:lpstr>Αντιμετωπίσατε το τελευταίο 6μηνο δυσκολίες  στην έγκαιρη καταβολή των μισθών των εργαζομένων; -Βάση: Όσοι απασχολούν αμειβόμενο προσωπικό -</vt:lpstr>
      <vt:lpstr>Αντιμετωπίζουν το τελευταίο 6μηνο δυσκολίες  στην έγκαιρη καταβολή των μισθών των εργαζομένων -Βάση: Όσοι απασχολούν αμειβόμενο προσωπικό - ΣΥΓΚΡΙΤΙΚΟ ΓΡΑΦΗΜΑ ΙΑΝΟΥΑΡΙΟΣ 2011 - ΙΑΝΟΥΑΡΙΟΣ 2013</vt:lpstr>
      <vt:lpstr>Έχετε αναγκαστεί έστω και περιστασιακά να μειώσετε ώρες ή ημέρες εργασίας σε κάποιους υπαλλήλους; -Βάση: Όσοι απασχολούν αμειβόμενο προσωπικό </vt:lpstr>
      <vt:lpstr>Έχουν αναγκαστεί έστω και περιστασιακά να μειώσουν ώρες  ή ημέρες εργασίας σε κάποιους υπαλλήλους -Βάση: Όσοι απασχολούν αμειβόμενο προσωπικό - ΣΥΓΚΡΙΤΙΚΟ ΓΡΑΦΗΜΑ ΙΟΥΛΙΟΣ 2010 – ΙΑΝΟΥΑΡΙΟΣ 2013</vt:lpstr>
      <vt:lpstr>Έχετε αναγκαστεί να μειώσετε τις αποδοχές κάποιων υπαλλήλων; -Βάση: Όσοι απασχολούν αμειβόμενο προσωπικό -</vt:lpstr>
      <vt:lpstr>Έχουν αναγκαστεί να μειώσουν τις αποδοχές κάποιων υπαλλήλων  -Βάση: Όσοι απασχολούν αμειβόμενο προσωπικό -  ΣΥΓΚΡΙΤΙΚΟ ΓΡΑΦΗΜΑ ΙΟΥΛΙΟΣ 2010 - ΙΑΝΟΥΑΡΙΟΣ 2013</vt:lpstr>
      <vt:lpstr>Έχουν αναγκαστεί να μειώσουν ώρες/ημέρες εργασίας ή αποδοχές κάποιων υπαλλήλων; -Βάση: Όσοι απασχολούν αμειβόμενο προσωπικό </vt:lpstr>
      <vt:lpstr>Πόσο πιθανόν θεωρείτε να αναγκαστείτε να μειώσετε μισθούς ή ώρες εργασίας των υπαλλήλων σας μέσα στο επόμενο εξάμηνο; -Βάση: Όσοι απασχολούν αμειβόμενο προσωπικό -</vt:lpstr>
      <vt:lpstr>Θεωρούν σχεδόν βέβαιο να αναγκαστούν να μειώσουν μισθούς ή ώρες εργασίας υπαλλήλων μέσα στο επόμενο εξάμηνο  -Βάση: Όσοι απασχολούν αμειβόμενο προσωπικό -  ΣΥΓΚΡΙΤΙΚΟ ΓΡΑΦΗΜΑ ΙΑΝΟΥΑΡΙΟΣ 2011 – ΙΑΝΟΥΑΡΙΟΣ 2013</vt:lpstr>
      <vt:lpstr>Διαφάνεια 37</vt:lpstr>
      <vt:lpstr>Πολλές από τις επιχειρήσεις αναφερουν ότι δυσκολεύονται πλέον  να ανταποκριθούν στην κάλυψη βασικών υποχρεώσεων.  Κατά το τελευταίο εξάμηνο έχετε καθυστερημένες οφειλές;   ΣΥΓΚΕΝΤΡΩΤΙΚΟ ΓΡΑΦΗΜΑ</vt:lpstr>
      <vt:lpstr>Πολλές από τις επιχειρήσεις αναφέρουν ότι δυσκολεύονται πλέον  να ανταποκριθούν στην κάλυψη βασικών υποχρεώσεων.  Κατά το τελευταίο εξάμηνο έχετε καθυστερημένες οφειλές; ΣΥΓΚΡΙΣΗ ΣΤΟΙΧΕΙΩΝ ΙΑΝΟΥΑΡΙΟΥ 2013 - ΙΟΥΛΙΟΥ 2012 </vt:lpstr>
      <vt:lpstr>Κατά την διάρκεια του 2012 είχατε αναγκαστεί να χρησιμοποιήσετε χρήματα από τις προσωπικές σας καταθέσεις για να χρηματοδοτήσετε την επιχείρησή σας;</vt:lpstr>
      <vt:lpstr>Μετά το ξέσπασμα της κρίσης χρειάστηκε να ρευστοποιήσετε/εκποιήσετε μέρος των περιουσιακών στοιχείων σας για την κάλυψη τρεχουσών δαπανών;</vt:lpstr>
      <vt:lpstr>Εκτιμάτε ότι το επόμενο έτος θα μπορέσετε να ανταποκριθείτε στις φορολογικές σας υποχρεώσεις;</vt:lpstr>
      <vt:lpstr>Διαφάνεια 43</vt:lpstr>
      <vt:lpstr>Πιστεύετε ότι τελικά θα μπορέσει η Ελλάδα να ξεπεράσει την κρίση -έστω και αν χρειαστούν περισσότερα χρόνια λιτότητας- ή δεν θα αποφύγουμε την οριστική χρεωκοπία;</vt:lpstr>
      <vt:lpstr>Πιστεύετε ότι τελικά θα μπορέσει η Ελλάδα να ξεπεράσει την κρίση -έστω και αν χρειαστούν περισσότερα χρόνια λιτότητας- ή δεν θα αποφύγουμε την οριστική χρεωκοπία; ΣΥΓΚΡΙΣΗ ΣΤΟΙΧΕΙΩΝ ΙΑΝΟΥΑΡΙΟΥ 2013 – 2012 - 2011</vt:lpstr>
      <vt:lpstr>Πότε πιστεύετε ότι θα φανούν τα πρώτα σημάδια ανάκαμψης της αγοράς;</vt:lpstr>
      <vt:lpstr>Εάν είχατε σήμερα ένα ποσό διαθέσιμο σε μετρητά,  πού πιστεύετε ότι τα χρήματά σας θα ήταν πιο ασφαλή;</vt:lpstr>
      <vt:lpstr>Εάν είχατε σήμερα ένα ποσό διαθέσιμο σε μετρητά,  πού πιστεύετε ότι τα χρήματά σας θα ήταν πιο ασφαλή; ΣΥΓΚΡΙΤΙΚΟ ΓΡΑΦΗΜΑ  ΙΟΥΛΙΟΣ 2012 - ΙΑΝΟΥΑΡΙΟΣ 2012 </vt:lpstr>
      <vt:lpstr>Διαφάνεια 49</vt:lpstr>
      <vt:lpstr>Κατά την διάρκεια της κρίσης μειώσατε τις τιμές στα προϊόντα σας;</vt:lpstr>
      <vt:lpstr>Ποιο είναι το μεγαλύτερο εμπόδιο για την μείωση των τιμών;</vt:lpstr>
      <vt:lpstr>Διαφάνεια 52</vt:lpstr>
      <vt:lpstr>Συμφωνείτε ή διαφωνείτε με την πρόθεση του Υπουργείου Ανάπτυξης  να είναι ανοιχτά τα καταστήματα και τις  Κυριακές ; -ΒΑΣΗ: ΕΜΠΟΡΙΟ-</vt:lpstr>
      <vt:lpstr>Ένα τέτοιο μέτρο θα συμβάλει στην ανάκαμψη της αγοράς ή όχι;  -ΒΑΣΗ: ΕΜΠΟΡΙΟ-</vt:lpstr>
      <vt:lpstr>Θα συμβάλει στην αύξηση της απασχόλησης ή όχι;  -ΒΑΣΗ: ΕΜΠΟΡΙΟ-</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gerakis</dc:creator>
  <cp:lastModifiedBy>demo</cp:lastModifiedBy>
  <cp:revision>2976</cp:revision>
  <dcterms:created xsi:type="dcterms:W3CDTF">2006-01-18T13:59:06Z</dcterms:created>
  <dcterms:modified xsi:type="dcterms:W3CDTF">2013-03-11T14:51:30Z</dcterms:modified>
</cp:coreProperties>
</file>